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slideshow.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6"/>
  </p:notesMasterIdLst>
  <p:handoutMasterIdLst>
    <p:handoutMasterId r:id="rId27"/>
  </p:handoutMasterIdLst>
  <p:sldIdLst>
    <p:sldId id="325" r:id="rId3"/>
    <p:sldId id="488" r:id="rId4"/>
    <p:sldId id="467" r:id="rId5"/>
    <p:sldId id="440" r:id="rId6"/>
    <p:sldId id="441" r:id="rId7"/>
    <p:sldId id="443" r:id="rId8"/>
    <p:sldId id="416" r:id="rId9"/>
    <p:sldId id="468" r:id="rId10"/>
    <p:sldId id="470" r:id="rId11"/>
    <p:sldId id="471" r:id="rId12"/>
    <p:sldId id="420" r:id="rId13"/>
    <p:sldId id="444" r:id="rId14"/>
    <p:sldId id="489" r:id="rId15"/>
    <p:sldId id="442" r:id="rId16"/>
    <p:sldId id="492" r:id="rId17"/>
    <p:sldId id="483" r:id="rId18"/>
    <p:sldId id="479" r:id="rId19"/>
    <p:sldId id="341" r:id="rId20"/>
    <p:sldId id="490" r:id="rId21"/>
    <p:sldId id="474" r:id="rId22"/>
    <p:sldId id="473" r:id="rId23"/>
    <p:sldId id="491" r:id="rId24"/>
    <p:sldId id="495" r:id="rId25"/>
  </p:sldIdLst>
  <p:sldSz cx="12192000" cy="6858000"/>
  <p:notesSz cx="6765925" cy="98679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37"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B3EA"/>
    <a:srgbClr val="ED6A00"/>
    <a:srgbClr val="C3003D"/>
    <a:srgbClr val="E30048"/>
    <a:srgbClr val="862791"/>
    <a:srgbClr val="6B8001"/>
    <a:srgbClr val="F7B900"/>
    <a:srgbClr val="22D946"/>
    <a:srgbClr val="426EBD"/>
    <a:srgbClr val="007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14" autoAdjust="0"/>
    <p:restoredTop sz="94660"/>
  </p:normalViewPr>
  <p:slideViewPr>
    <p:cSldViewPr snapToGrid="0">
      <p:cViewPr>
        <p:scale>
          <a:sx n="73" d="100"/>
          <a:sy n="73" d="100"/>
        </p:scale>
        <p:origin x="-868" y="72"/>
      </p:cViewPr>
      <p:guideLst>
        <p:guide orient="horz" pos="2137"/>
        <p:guide pos="3840"/>
      </p:guideLst>
    </p:cSldViewPr>
  </p:slideViewPr>
  <p:notesTextViewPr>
    <p:cViewPr>
      <p:scale>
        <a:sx n="1" d="1"/>
        <a:sy n="1" d="1"/>
      </p:scale>
      <p:origin x="0" y="0"/>
    </p:cViewPr>
  </p:notesTextViewPr>
  <p:sorterViewPr>
    <p:cViewPr>
      <p:scale>
        <a:sx n="100" d="100"/>
        <a:sy n="100" d="100"/>
      </p:scale>
      <p:origin x="0" y="72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138521-555E-4685-B222-998FB579DD27}" type="doc">
      <dgm:prSet loTypeId="urn:microsoft.com/office/officeart/2009/3/layout/IncreasingArrowsProcess" loCatId="process" qsTypeId="urn:microsoft.com/office/officeart/2005/8/quickstyle/simple1#2" qsCatId="simple" csTypeId="urn:microsoft.com/office/officeart/2005/8/colors/accent1_2#2" csCatId="accent1" phldr="1"/>
      <dgm:spPr/>
      <dgm:t>
        <a:bodyPr/>
        <a:lstStyle/>
        <a:p>
          <a:endParaRPr lang="nl-NL"/>
        </a:p>
      </dgm:t>
    </dgm:pt>
    <dgm:pt modelId="{DAA3CC14-1215-4877-8F68-7F6E0B870D64}">
      <dgm:prSet phldrT="[Tekst]"/>
      <dgm:spPr>
        <a:solidFill>
          <a:srgbClr val="E30048"/>
        </a:solidFill>
      </dgm:spPr>
      <dgm:t>
        <a:bodyPr/>
        <a:lstStyle/>
        <a:p>
          <a:r>
            <a:rPr lang="nl-NL" dirty="0"/>
            <a:t>2. Basisondersteuning: ondersteuningsniveau 1 t/m 4 van hoog niveau </a:t>
          </a:r>
        </a:p>
      </dgm:t>
    </dgm:pt>
    <dgm:pt modelId="{629D8565-7F8E-4461-8CCF-126EF092029D}" type="parTrans" cxnId="{92270622-ED1C-4026-806C-A6C8ECFDFF3E}">
      <dgm:prSet/>
      <dgm:spPr/>
      <dgm:t>
        <a:bodyPr/>
        <a:lstStyle/>
        <a:p>
          <a:endParaRPr lang="nl-NL"/>
        </a:p>
      </dgm:t>
    </dgm:pt>
    <dgm:pt modelId="{2DE4CF75-1F04-4F3B-B9CE-1EE7522148E2}" type="sibTrans" cxnId="{92270622-ED1C-4026-806C-A6C8ECFDFF3E}">
      <dgm:prSet/>
      <dgm:spPr/>
      <dgm:t>
        <a:bodyPr/>
        <a:lstStyle/>
        <a:p>
          <a:endParaRPr lang="nl-NL"/>
        </a:p>
      </dgm:t>
    </dgm:pt>
    <dgm:pt modelId="{9C292BE9-465C-4173-A304-154C4872B981}">
      <dgm:prSet phldrT="[Tekst]"/>
      <dgm:spPr>
        <a:solidFill>
          <a:srgbClr val="2CB3EA"/>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nl-NL" dirty="0"/>
            <a:t>3. Adequate toegang tot extra ondersteuning</a:t>
          </a:r>
        </a:p>
        <a:p>
          <a:pPr defTabSz="444500">
            <a:lnSpc>
              <a:spcPct val="90000"/>
            </a:lnSpc>
            <a:spcBef>
              <a:spcPct val="0"/>
            </a:spcBef>
            <a:spcAft>
              <a:spcPct val="35000"/>
            </a:spcAft>
          </a:pPr>
          <a:endParaRPr lang="nl-NL" dirty="0"/>
        </a:p>
      </dgm:t>
    </dgm:pt>
    <dgm:pt modelId="{D85C66C2-AEE8-44E1-B2DF-5338EC32D53B}" type="parTrans" cxnId="{205D117B-62DD-41DB-83DC-8CC2032D2E8D}">
      <dgm:prSet/>
      <dgm:spPr/>
      <dgm:t>
        <a:bodyPr/>
        <a:lstStyle/>
        <a:p>
          <a:endParaRPr lang="nl-NL"/>
        </a:p>
      </dgm:t>
    </dgm:pt>
    <dgm:pt modelId="{B4EAE0E2-C178-4EA9-A456-6387FEBA8126}" type="sibTrans" cxnId="{205D117B-62DD-41DB-83DC-8CC2032D2E8D}">
      <dgm:prSet/>
      <dgm:spPr/>
      <dgm:t>
        <a:bodyPr/>
        <a:lstStyle/>
        <a:p>
          <a:endParaRPr lang="nl-NL"/>
        </a:p>
      </dgm:t>
    </dgm:pt>
    <dgm:pt modelId="{AF47103C-B039-4F33-BF56-4AE0FFBE4932}">
      <dgm:prSet phldrT="[Tekst]"/>
      <dgm:spPr>
        <a:solidFill>
          <a:srgbClr val="72AF24"/>
        </a:solidFill>
      </dgm:spPr>
      <dgm:t>
        <a:bodyPr/>
        <a:lstStyle/>
        <a:p>
          <a:r>
            <a:rPr lang="nl-NL" dirty="0"/>
            <a:t>4. Extra ondersteuning: ondersteuningsniveau 5 van hoog niveau</a:t>
          </a:r>
        </a:p>
      </dgm:t>
    </dgm:pt>
    <dgm:pt modelId="{72CDF528-E521-49FB-85D5-D4EC74168A33}" type="parTrans" cxnId="{1EF17973-B26C-4541-97B3-147A28C33835}">
      <dgm:prSet/>
      <dgm:spPr/>
      <dgm:t>
        <a:bodyPr/>
        <a:lstStyle/>
        <a:p>
          <a:endParaRPr lang="nl-NL"/>
        </a:p>
      </dgm:t>
    </dgm:pt>
    <dgm:pt modelId="{9D745846-2027-4137-9793-427E2D159241}" type="sibTrans" cxnId="{1EF17973-B26C-4541-97B3-147A28C33835}">
      <dgm:prSet/>
      <dgm:spPr/>
      <dgm:t>
        <a:bodyPr/>
        <a:lstStyle/>
        <a:p>
          <a:endParaRPr lang="nl-NL"/>
        </a:p>
      </dgm:t>
    </dgm:pt>
    <dgm:pt modelId="{CBFB4D8A-DF57-42B0-9D6F-30129C06FFEE}">
      <dgm:prSet phldrT="[Tekst]"/>
      <dgm:spPr>
        <a:solidFill>
          <a:srgbClr val="F07E0B"/>
        </a:solidFill>
      </dgm:spPr>
      <dgm:t>
        <a:bodyPr/>
        <a:lstStyle/>
        <a:p>
          <a:r>
            <a:rPr lang="nl-NL" dirty="0"/>
            <a:t>1. Een dekkend aanbod: voor alle kinderen een passende plek; integrale aanpak en zo inclusief mogelijk </a:t>
          </a:r>
        </a:p>
      </dgm:t>
    </dgm:pt>
    <dgm:pt modelId="{6CA2DAA7-0B06-4AEE-B76C-E34EA4A2C020}" type="sibTrans" cxnId="{E0A0E42E-382C-47B2-B82D-CC51537404CF}">
      <dgm:prSet/>
      <dgm:spPr/>
      <dgm:t>
        <a:bodyPr/>
        <a:lstStyle/>
        <a:p>
          <a:endParaRPr lang="nl-NL"/>
        </a:p>
      </dgm:t>
    </dgm:pt>
    <dgm:pt modelId="{9ADE3CB7-CB0A-4199-B25A-11AEDC0681CB}" type="parTrans" cxnId="{E0A0E42E-382C-47B2-B82D-CC51537404CF}">
      <dgm:prSet/>
      <dgm:spPr/>
      <dgm:t>
        <a:bodyPr/>
        <a:lstStyle/>
        <a:p>
          <a:endParaRPr lang="nl-NL"/>
        </a:p>
      </dgm:t>
    </dgm:pt>
    <dgm:pt modelId="{C422EFAF-6B75-3B46-9D18-528034587D7E}">
      <dgm:prSet phldrT="[Tekst]"/>
      <dgm:spPr>
        <a:solidFill>
          <a:srgbClr val="5A015C"/>
        </a:solidFill>
      </dgm:spPr>
      <dgm:t>
        <a:bodyPr/>
        <a:lstStyle/>
        <a:p>
          <a:r>
            <a:rPr lang="nl-NL" dirty="0"/>
            <a:t>5. Ononderbroken leer- en ontwikkelingsprocessen</a:t>
          </a:r>
        </a:p>
      </dgm:t>
    </dgm:pt>
    <dgm:pt modelId="{DF219412-5BD9-9C48-85CE-CA9EAE2967CB}" type="parTrans" cxnId="{5BDD27E6-9D94-2049-87C9-992D7D26C7B7}">
      <dgm:prSet/>
      <dgm:spPr/>
      <dgm:t>
        <a:bodyPr/>
        <a:lstStyle/>
        <a:p>
          <a:endParaRPr lang="nl-NL"/>
        </a:p>
      </dgm:t>
    </dgm:pt>
    <dgm:pt modelId="{2B5A0343-B627-D546-AA70-956CDE2294F8}" type="sibTrans" cxnId="{5BDD27E6-9D94-2049-87C9-992D7D26C7B7}">
      <dgm:prSet/>
      <dgm:spPr/>
      <dgm:t>
        <a:bodyPr/>
        <a:lstStyle/>
        <a:p>
          <a:endParaRPr lang="nl-NL"/>
        </a:p>
      </dgm:t>
    </dgm:pt>
    <dgm:pt modelId="{6A4FA54A-38AF-4998-8708-D7AECEB96F0E}" type="pres">
      <dgm:prSet presAssocID="{6D138521-555E-4685-B222-998FB579DD27}" presName="Name0" presStyleCnt="0">
        <dgm:presLayoutVars>
          <dgm:chMax val="5"/>
          <dgm:chPref val="5"/>
          <dgm:dir/>
          <dgm:animLvl val="lvl"/>
        </dgm:presLayoutVars>
      </dgm:prSet>
      <dgm:spPr/>
      <dgm:t>
        <a:bodyPr/>
        <a:lstStyle/>
        <a:p>
          <a:endParaRPr lang="nl-NL"/>
        </a:p>
      </dgm:t>
    </dgm:pt>
    <dgm:pt modelId="{FB88EA78-DA11-4B08-BA92-C3C3A2DFDC71}" type="pres">
      <dgm:prSet presAssocID="{CBFB4D8A-DF57-42B0-9D6F-30129C06FFEE}" presName="parentText1" presStyleLbl="node1" presStyleIdx="0" presStyleCnt="5" custLinFactNeighborX="9421" custLinFactNeighborY="-2175">
        <dgm:presLayoutVars>
          <dgm:chMax/>
          <dgm:chPref val="3"/>
          <dgm:bulletEnabled val="1"/>
        </dgm:presLayoutVars>
      </dgm:prSet>
      <dgm:spPr/>
      <dgm:t>
        <a:bodyPr/>
        <a:lstStyle/>
        <a:p>
          <a:endParaRPr lang="nl-NL"/>
        </a:p>
      </dgm:t>
    </dgm:pt>
    <dgm:pt modelId="{533D5605-BFAF-406F-A681-25448E793062}" type="pres">
      <dgm:prSet presAssocID="{DAA3CC14-1215-4877-8F68-7F6E0B870D64}" presName="parentText2" presStyleLbl="node1" presStyleIdx="1" presStyleCnt="5" custScaleX="112809" custLinFactNeighborX="5339" custLinFactNeighborY="8098">
        <dgm:presLayoutVars>
          <dgm:chMax/>
          <dgm:chPref val="3"/>
          <dgm:bulletEnabled val="1"/>
        </dgm:presLayoutVars>
      </dgm:prSet>
      <dgm:spPr/>
      <dgm:t>
        <a:bodyPr/>
        <a:lstStyle/>
        <a:p>
          <a:endParaRPr lang="nl-NL"/>
        </a:p>
      </dgm:t>
    </dgm:pt>
    <dgm:pt modelId="{4DF7D483-1228-433F-856D-602052C5B921}" type="pres">
      <dgm:prSet presAssocID="{9C292BE9-465C-4173-A304-154C4872B981}" presName="parentText3" presStyleLbl="node1" presStyleIdx="2" presStyleCnt="5" custScaleX="131651" custLinFactNeighborX="-934" custLinFactNeighborY="17006">
        <dgm:presLayoutVars>
          <dgm:chMax/>
          <dgm:chPref val="3"/>
          <dgm:bulletEnabled val="1"/>
        </dgm:presLayoutVars>
      </dgm:prSet>
      <dgm:spPr/>
      <dgm:t>
        <a:bodyPr/>
        <a:lstStyle/>
        <a:p>
          <a:endParaRPr lang="nl-NL"/>
        </a:p>
      </dgm:t>
    </dgm:pt>
    <dgm:pt modelId="{4D8B4989-D167-4AA5-8BE0-DA779028C0C3}" type="pres">
      <dgm:prSet presAssocID="{AF47103C-B039-4F33-BF56-4AE0FFBE4932}" presName="parentText4" presStyleLbl="node1" presStyleIdx="3" presStyleCnt="5" custScaleX="162335" custLinFactNeighborX="-9516" custLinFactNeighborY="19436">
        <dgm:presLayoutVars>
          <dgm:chMax/>
          <dgm:chPref val="3"/>
          <dgm:bulletEnabled val="1"/>
        </dgm:presLayoutVars>
      </dgm:prSet>
      <dgm:spPr/>
      <dgm:t>
        <a:bodyPr/>
        <a:lstStyle/>
        <a:p>
          <a:endParaRPr lang="nl-NL"/>
        </a:p>
      </dgm:t>
    </dgm:pt>
    <dgm:pt modelId="{D60C70B8-1B4D-CC4D-8D7D-5E1AA39B709A}" type="pres">
      <dgm:prSet presAssocID="{C422EFAF-6B75-3B46-9D18-528034587D7E}" presName="parentText5" presStyleLbl="node1" presStyleIdx="4" presStyleCnt="5" custScaleX="249279" custLinFactNeighborX="-38397" custLinFactNeighborY="29152">
        <dgm:presLayoutVars>
          <dgm:chMax/>
          <dgm:chPref val="3"/>
          <dgm:bulletEnabled val="1"/>
        </dgm:presLayoutVars>
      </dgm:prSet>
      <dgm:spPr/>
      <dgm:t>
        <a:bodyPr/>
        <a:lstStyle/>
        <a:p>
          <a:endParaRPr lang="nl-NL"/>
        </a:p>
      </dgm:t>
    </dgm:pt>
  </dgm:ptLst>
  <dgm:cxnLst>
    <dgm:cxn modelId="{C14325C2-921A-4806-8444-6ECBDD5020E7}" type="presOf" srcId="{6D138521-555E-4685-B222-998FB579DD27}" destId="{6A4FA54A-38AF-4998-8708-D7AECEB96F0E}" srcOrd="0" destOrd="0" presId="urn:microsoft.com/office/officeart/2009/3/layout/IncreasingArrowsProcess"/>
    <dgm:cxn modelId="{5BDD27E6-9D94-2049-87C9-992D7D26C7B7}" srcId="{6D138521-555E-4685-B222-998FB579DD27}" destId="{C422EFAF-6B75-3B46-9D18-528034587D7E}" srcOrd="4" destOrd="0" parTransId="{DF219412-5BD9-9C48-85CE-CA9EAE2967CB}" sibTransId="{2B5A0343-B627-D546-AA70-956CDE2294F8}"/>
    <dgm:cxn modelId="{F15BB65A-FF9B-4C13-A760-4F578F343238}" type="presOf" srcId="{AF47103C-B039-4F33-BF56-4AE0FFBE4932}" destId="{4D8B4989-D167-4AA5-8BE0-DA779028C0C3}" srcOrd="0" destOrd="0" presId="urn:microsoft.com/office/officeart/2009/3/layout/IncreasingArrowsProcess"/>
    <dgm:cxn modelId="{7A7A2293-475D-4F13-B7BD-5547421CDD64}" type="presOf" srcId="{9C292BE9-465C-4173-A304-154C4872B981}" destId="{4DF7D483-1228-433F-856D-602052C5B921}" srcOrd="0" destOrd="0" presId="urn:microsoft.com/office/officeart/2009/3/layout/IncreasingArrowsProcess"/>
    <dgm:cxn modelId="{CE302228-A8B5-42DF-B3E0-E0B37E8C92B9}" type="presOf" srcId="{DAA3CC14-1215-4877-8F68-7F6E0B870D64}" destId="{533D5605-BFAF-406F-A681-25448E793062}" srcOrd="0" destOrd="0" presId="urn:microsoft.com/office/officeart/2009/3/layout/IncreasingArrowsProcess"/>
    <dgm:cxn modelId="{215B703F-4A7F-4E6B-BB78-36D059D92062}" type="presOf" srcId="{C422EFAF-6B75-3B46-9D18-528034587D7E}" destId="{D60C70B8-1B4D-CC4D-8D7D-5E1AA39B709A}" srcOrd="0" destOrd="0" presId="urn:microsoft.com/office/officeart/2009/3/layout/IncreasingArrowsProcess"/>
    <dgm:cxn modelId="{7F8388BE-B738-4CF1-9C87-BAE6BFE277DD}" type="presOf" srcId="{CBFB4D8A-DF57-42B0-9D6F-30129C06FFEE}" destId="{FB88EA78-DA11-4B08-BA92-C3C3A2DFDC71}" srcOrd="0" destOrd="0" presId="urn:microsoft.com/office/officeart/2009/3/layout/IncreasingArrowsProcess"/>
    <dgm:cxn modelId="{E0A0E42E-382C-47B2-B82D-CC51537404CF}" srcId="{6D138521-555E-4685-B222-998FB579DD27}" destId="{CBFB4D8A-DF57-42B0-9D6F-30129C06FFEE}" srcOrd="0" destOrd="0" parTransId="{9ADE3CB7-CB0A-4199-B25A-11AEDC0681CB}" sibTransId="{6CA2DAA7-0B06-4AEE-B76C-E34EA4A2C020}"/>
    <dgm:cxn modelId="{205D117B-62DD-41DB-83DC-8CC2032D2E8D}" srcId="{6D138521-555E-4685-B222-998FB579DD27}" destId="{9C292BE9-465C-4173-A304-154C4872B981}" srcOrd="2" destOrd="0" parTransId="{D85C66C2-AEE8-44E1-B2DF-5338EC32D53B}" sibTransId="{B4EAE0E2-C178-4EA9-A456-6387FEBA8126}"/>
    <dgm:cxn modelId="{1EF17973-B26C-4541-97B3-147A28C33835}" srcId="{6D138521-555E-4685-B222-998FB579DD27}" destId="{AF47103C-B039-4F33-BF56-4AE0FFBE4932}" srcOrd="3" destOrd="0" parTransId="{72CDF528-E521-49FB-85D5-D4EC74168A33}" sibTransId="{9D745846-2027-4137-9793-427E2D159241}"/>
    <dgm:cxn modelId="{92270622-ED1C-4026-806C-A6C8ECFDFF3E}" srcId="{6D138521-555E-4685-B222-998FB579DD27}" destId="{DAA3CC14-1215-4877-8F68-7F6E0B870D64}" srcOrd="1" destOrd="0" parTransId="{629D8565-7F8E-4461-8CCF-126EF092029D}" sibTransId="{2DE4CF75-1F04-4F3B-B9CE-1EE7522148E2}"/>
    <dgm:cxn modelId="{A30C0AA7-5C68-4E77-ABDC-C11ECA97E81F}" type="presParOf" srcId="{6A4FA54A-38AF-4998-8708-D7AECEB96F0E}" destId="{FB88EA78-DA11-4B08-BA92-C3C3A2DFDC71}" srcOrd="0" destOrd="0" presId="urn:microsoft.com/office/officeart/2009/3/layout/IncreasingArrowsProcess"/>
    <dgm:cxn modelId="{0DE05911-8B31-47E5-9021-B79D0E75019A}" type="presParOf" srcId="{6A4FA54A-38AF-4998-8708-D7AECEB96F0E}" destId="{533D5605-BFAF-406F-A681-25448E793062}" srcOrd="1" destOrd="0" presId="urn:microsoft.com/office/officeart/2009/3/layout/IncreasingArrowsProcess"/>
    <dgm:cxn modelId="{E65ACF99-292B-4124-BEDE-E8BB25456B1A}" type="presParOf" srcId="{6A4FA54A-38AF-4998-8708-D7AECEB96F0E}" destId="{4DF7D483-1228-433F-856D-602052C5B921}" srcOrd="2" destOrd="0" presId="urn:microsoft.com/office/officeart/2009/3/layout/IncreasingArrowsProcess"/>
    <dgm:cxn modelId="{E776C08D-1393-4381-A023-D37689A98924}" type="presParOf" srcId="{6A4FA54A-38AF-4998-8708-D7AECEB96F0E}" destId="{4D8B4989-D167-4AA5-8BE0-DA779028C0C3}" srcOrd="3" destOrd="0" presId="urn:microsoft.com/office/officeart/2009/3/layout/IncreasingArrowsProcess"/>
    <dgm:cxn modelId="{93DC6416-B16C-41A0-B91A-AA67E4F49CC5}" type="presParOf" srcId="{6A4FA54A-38AF-4998-8708-D7AECEB96F0E}" destId="{D60C70B8-1B4D-CC4D-8D7D-5E1AA39B709A}" srcOrd="4"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8EA78-DA11-4B08-BA92-C3C3A2DFDC71}">
      <dsp:nvSpPr>
        <dsp:cNvPr id="0" name=""/>
        <dsp:cNvSpPr/>
      </dsp:nvSpPr>
      <dsp:spPr>
        <a:xfrm>
          <a:off x="-23503" y="1569501"/>
          <a:ext cx="7624619" cy="1108899"/>
        </a:xfrm>
        <a:prstGeom prst="rightArrow">
          <a:avLst>
            <a:gd name="adj1" fmla="val 50000"/>
            <a:gd name="adj2" fmla="val 50000"/>
          </a:avLst>
        </a:prstGeom>
        <a:solidFill>
          <a:srgbClr val="F07E0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76038" numCol="1" spcCol="1270" anchor="ctr" anchorCtr="0">
          <a:noAutofit/>
        </a:bodyPr>
        <a:lstStyle/>
        <a:p>
          <a:pPr lvl="0" algn="l" defTabSz="488950">
            <a:lnSpc>
              <a:spcPct val="90000"/>
            </a:lnSpc>
            <a:spcBef>
              <a:spcPct val="0"/>
            </a:spcBef>
            <a:spcAft>
              <a:spcPct val="35000"/>
            </a:spcAft>
          </a:pPr>
          <a:r>
            <a:rPr lang="nl-NL" sz="1100" kern="1200" dirty="0"/>
            <a:t>1. Een dekkend aanbod: voor alle kinderen een passende plek; integrale aanpak en zo inclusief mogelijk </a:t>
          </a:r>
        </a:p>
      </dsp:txBody>
      <dsp:txXfrm>
        <a:off x="-23503" y="1846726"/>
        <a:ext cx="7347394" cy="554449"/>
      </dsp:txXfrm>
    </dsp:sp>
    <dsp:sp modelId="{533D5605-BFAF-406F-A681-25448E793062}">
      <dsp:nvSpPr>
        <dsp:cNvPr id="0" name=""/>
        <dsp:cNvSpPr/>
      </dsp:nvSpPr>
      <dsp:spPr>
        <a:xfrm>
          <a:off x="600983" y="2053223"/>
          <a:ext cx="7011744" cy="1108899"/>
        </a:xfrm>
        <a:prstGeom prst="rightArrow">
          <a:avLst>
            <a:gd name="adj1" fmla="val 50000"/>
            <a:gd name="adj2" fmla="val 50000"/>
          </a:avLst>
        </a:prstGeom>
        <a:solidFill>
          <a:srgbClr val="E300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76038" numCol="1" spcCol="1270" anchor="ctr" anchorCtr="0">
          <a:noAutofit/>
        </a:bodyPr>
        <a:lstStyle/>
        <a:p>
          <a:pPr lvl="0" algn="l" defTabSz="488950">
            <a:lnSpc>
              <a:spcPct val="90000"/>
            </a:lnSpc>
            <a:spcBef>
              <a:spcPct val="0"/>
            </a:spcBef>
            <a:spcAft>
              <a:spcPct val="35000"/>
            </a:spcAft>
          </a:pPr>
          <a:r>
            <a:rPr lang="nl-NL" sz="1100" kern="1200" dirty="0"/>
            <a:t>2. Basisondersteuning: ondersteuningsniveau 1 t/m 4 van hoog niveau </a:t>
          </a:r>
        </a:p>
      </dsp:txBody>
      <dsp:txXfrm>
        <a:off x="600983" y="2330448"/>
        <a:ext cx="6734519" cy="554449"/>
      </dsp:txXfrm>
    </dsp:sp>
    <dsp:sp modelId="{4DF7D483-1228-433F-856D-602052C5B921}">
      <dsp:nvSpPr>
        <dsp:cNvPr id="0" name=""/>
        <dsp:cNvSpPr/>
      </dsp:nvSpPr>
      <dsp:spPr>
        <a:xfrm>
          <a:off x="1270684" y="2521810"/>
          <a:ext cx="6327884" cy="1108899"/>
        </a:xfrm>
        <a:prstGeom prst="rightArrow">
          <a:avLst>
            <a:gd name="adj1" fmla="val 50000"/>
            <a:gd name="adj2" fmla="val 50000"/>
          </a:avLst>
        </a:prstGeom>
        <a:solidFill>
          <a:srgbClr val="2CB3E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76038"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nl-NL" sz="1100" kern="1200" dirty="0"/>
            <a:t>3. Adequate toegang tot extra ondersteuning</a:t>
          </a:r>
        </a:p>
        <a:p>
          <a:pPr lvl="0" algn="l" defTabSz="444500">
            <a:lnSpc>
              <a:spcPct val="90000"/>
            </a:lnSpc>
            <a:spcBef>
              <a:spcPct val="0"/>
            </a:spcBef>
            <a:spcAft>
              <a:spcPct val="35000"/>
            </a:spcAft>
          </a:pPr>
          <a:endParaRPr lang="nl-NL" sz="1100" kern="1200" dirty="0"/>
        </a:p>
      </dsp:txBody>
      <dsp:txXfrm>
        <a:off x="1270684" y="2799035"/>
        <a:ext cx="6050659" cy="554449"/>
      </dsp:txXfrm>
    </dsp:sp>
    <dsp:sp modelId="{4D8B4989-D167-4AA5-8BE0-DA779028C0C3}">
      <dsp:nvSpPr>
        <dsp:cNvPr id="0" name=""/>
        <dsp:cNvSpPr/>
      </dsp:nvSpPr>
      <dsp:spPr>
        <a:xfrm>
          <a:off x="2104108" y="2918303"/>
          <a:ext cx="5514142" cy="1108899"/>
        </a:xfrm>
        <a:prstGeom prst="rightArrow">
          <a:avLst>
            <a:gd name="adj1" fmla="val 50000"/>
            <a:gd name="adj2" fmla="val 50000"/>
          </a:avLst>
        </a:prstGeom>
        <a:solidFill>
          <a:srgbClr val="72AF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76038" numCol="1" spcCol="1270" anchor="ctr" anchorCtr="0">
          <a:noAutofit/>
        </a:bodyPr>
        <a:lstStyle/>
        <a:p>
          <a:pPr lvl="0" algn="l" defTabSz="488950">
            <a:lnSpc>
              <a:spcPct val="90000"/>
            </a:lnSpc>
            <a:spcBef>
              <a:spcPct val="0"/>
            </a:spcBef>
            <a:spcAft>
              <a:spcPct val="35000"/>
            </a:spcAft>
          </a:pPr>
          <a:r>
            <a:rPr lang="nl-NL" sz="1100" kern="1200" dirty="0"/>
            <a:t>4. Extra ondersteuning: ondersteuningsniveau 5 van hoog niveau</a:t>
          </a:r>
        </a:p>
      </dsp:txBody>
      <dsp:txXfrm>
        <a:off x="2104108" y="3195528"/>
        <a:ext cx="5236917" cy="554449"/>
      </dsp:txXfrm>
    </dsp:sp>
    <dsp:sp modelId="{D60C70B8-1B4D-CC4D-8D7D-5E1AA39B709A}">
      <dsp:nvSpPr>
        <dsp:cNvPr id="0" name=""/>
        <dsp:cNvSpPr/>
      </dsp:nvSpPr>
      <dsp:spPr>
        <a:xfrm>
          <a:off x="2648192" y="3395849"/>
          <a:ext cx="4955013" cy="1108899"/>
        </a:xfrm>
        <a:prstGeom prst="rightArrow">
          <a:avLst>
            <a:gd name="adj1" fmla="val 50000"/>
            <a:gd name="adj2" fmla="val 50000"/>
          </a:avLst>
        </a:prstGeom>
        <a:solidFill>
          <a:srgbClr val="5A015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254000" bIns="176038" numCol="1" spcCol="1270" anchor="ctr" anchorCtr="0">
          <a:noAutofit/>
        </a:bodyPr>
        <a:lstStyle/>
        <a:p>
          <a:pPr lvl="0" algn="l" defTabSz="488950">
            <a:lnSpc>
              <a:spcPct val="90000"/>
            </a:lnSpc>
            <a:spcBef>
              <a:spcPct val="0"/>
            </a:spcBef>
            <a:spcAft>
              <a:spcPct val="35000"/>
            </a:spcAft>
          </a:pPr>
          <a:r>
            <a:rPr lang="nl-NL" sz="1100" kern="1200" dirty="0"/>
            <a:t>5. Ononderbroken leer- en ontwikkelingsprocessen</a:t>
          </a:r>
        </a:p>
      </dsp:txBody>
      <dsp:txXfrm>
        <a:off x="2648192" y="3673074"/>
        <a:ext cx="4677788" cy="55444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32638" cy="495446"/>
          </a:xfrm>
          <a:prstGeom prst="rect">
            <a:avLst/>
          </a:prstGeom>
        </p:spPr>
        <p:txBody>
          <a:bodyPr vert="horz" lIns="90928" tIns="45464" rIns="90928" bIns="45464"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sz="quarter" idx="1"/>
          </p:nvPr>
        </p:nvSpPr>
        <p:spPr>
          <a:xfrm>
            <a:off x="3831707" y="1"/>
            <a:ext cx="2932638" cy="495446"/>
          </a:xfrm>
          <a:prstGeom prst="rect">
            <a:avLst/>
          </a:prstGeom>
        </p:spPr>
        <p:txBody>
          <a:bodyPr vert="horz" lIns="90928" tIns="45464" rIns="90928" bIns="45464" rtlCol="0"/>
          <a:lstStyle>
            <a:lvl1pPr algn="r" fontAlgn="auto">
              <a:spcBef>
                <a:spcPts val="0"/>
              </a:spcBef>
              <a:spcAft>
                <a:spcPts val="0"/>
              </a:spcAft>
              <a:defRPr sz="1200" smtClean="0">
                <a:latin typeface="+mn-lt"/>
                <a:cs typeface="+mn-cs"/>
              </a:defRPr>
            </a:lvl1pPr>
          </a:lstStyle>
          <a:p>
            <a:pPr>
              <a:defRPr/>
            </a:pPr>
            <a:fld id="{610E5D82-8C7A-4EE9-A64C-3F927F23116F}" type="datetimeFigureOut">
              <a:rPr lang="nl-NL"/>
              <a:pPr>
                <a:defRPr/>
              </a:pPr>
              <a:t>18-4-2019</a:t>
            </a:fld>
            <a:endParaRPr lang="nl-NL"/>
          </a:p>
        </p:txBody>
      </p:sp>
      <p:sp>
        <p:nvSpPr>
          <p:cNvPr id="4" name="Tijdelijke aanduiding voor voettekst 3"/>
          <p:cNvSpPr>
            <a:spLocks noGrp="1"/>
          </p:cNvSpPr>
          <p:nvPr>
            <p:ph type="ftr" sz="quarter" idx="2"/>
          </p:nvPr>
        </p:nvSpPr>
        <p:spPr>
          <a:xfrm>
            <a:off x="0" y="9372454"/>
            <a:ext cx="2932638" cy="495446"/>
          </a:xfrm>
          <a:prstGeom prst="rect">
            <a:avLst/>
          </a:prstGeom>
        </p:spPr>
        <p:txBody>
          <a:bodyPr vert="horz" lIns="90928" tIns="45464" rIns="90928" bIns="45464" rtlCol="0" anchor="b"/>
          <a:lstStyle>
            <a:lvl1pPr algn="l" fontAlgn="auto">
              <a:spcBef>
                <a:spcPts val="0"/>
              </a:spcBef>
              <a:spcAft>
                <a:spcPts val="0"/>
              </a:spcAft>
              <a:defRPr sz="1200">
                <a:latin typeface="+mn-lt"/>
                <a:cs typeface="+mn-cs"/>
              </a:defRPr>
            </a:lvl1pPr>
          </a:lstStyle>
          <a:p>
            <a:pPr>
              <a:defRPr/>
            </a:pPr>
            <a:endParaRPr lang="nl-NL"/>
          </a:p>
        </p:txBody>
      </p:sp>
      <p:sp>
        <p:nvSpPr>
          <p:cNvPr id="5" name="Tijdelijke aanduiding voor dianummer 4"/>
          <p:cNvSpPr>
            <a:spLocks noGrp="1"/>
          </p:cNvSpPr>
          <p:nvPr>
            <p:ph type="sldNum" sz="quarter" idx="3"/>
          </p:nvPr>
        </p:nvSpPr>
        <p:spPr>
          <a:xfrm>
            <a:off x="3831707" y="9372454"/>
            <a:ext cx="2932638" cy="495446"/>
          </a:xfrm>
          <a:prstGeom prst="rect">
            <a:avLst/>
          </a:prstGeom>
        </p:spPr>
        <p:txBody>
          <a:bodyPr vert="horz" lIns="90928" tIns="45464" rIns="90928" bIns="45464" rtlCol="0" anchor="b"/>
          <a:lstStyle>
            <a:lvl1pPr algn="r" fontAlgn="auto">
              <a:spcBef>
                <a:spcPts val="0"/>
              </a:spcBef>
              <a:spcAft>
                <a:spcPts val="0"/>
              </a:spcAft>
              <a:defRPr sz="1200" smtClean="0">
                <a:latin typeface="+mn-lt"/>
                <a:cs typeface="+mn-cs"/>
              </a:defRPr>
            </a:lvl1pPr>
          </a:lstStyle>
          <a:p>
            <a:pPr>
              <a:defRPr/>
            </a:pPr>
            <a:fld id="{143EA935-FD5F-4614-BCAA-1144B76532D0}" type="slidenum">
              <a:rPr lang="nl-NL"/>
              <a:pPr>
                <a:defRPr/>
              </a:pPr>
              <a:t>‹nr.›</a:t>
            </a:fld>
            <a:endParaRPr lang="nl-NL"/>
          </a:p>
        </p:txBody>
      </p:sp>
    </p:spTree>
    <p:extLst>
      <p:ext uri="{BB962C8B-B14F-4D97-AF65-F5344CB8AC3E}">
        <p14:creationId xmlns:p14="http://schemas.microsoft.com/office/powerpoint/2010/main" val="2909078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32638" cy="495446"/>
          </a:xfrm>
          <a:prstGeom prst="rect">
            <a:avLst/>
          </a:prstGeom>
        </p:spPr>
        <p:txBody>
          <a:bodyPr vert="horz" lIns="90928" tIns="45464" rIns="90928" bIns="45464"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31707" y="1"/>
            <a:ext cx="2932638" cy="495446"/>
          </a:xfrm>
          <a:prstGeom prst="rect">
            <a:avLst/>
          </a:prstGeom>
        </p:spPr>
        <p:txBody>
          <a:bodyPr vert="horz" lIns="90928" tIns="45464" rIns="90928" bIns="45464" rtlCol="0"/>
          <a:lstStyle>
            <a:lvl1pPr algn="r" fontAlgn="auto">
              <a:spcBef>
                <a:spcPts val="0"/>
              </a:spcBef>
              <a:spcAft>
                <a:spcPts val="0"/>
              </a:spcAft>
              <a:defRPr sz="1200" smtClean="0">
                <a:latin typeface="+mn-lt"/>
                <a:cs typeface="+mn-cs"/>
              </a:defRPr>
            </a:lvl1pPr>
          </a:lstStyle>
          <a:p>
            <a:pPr>
              <a:defRPr/>
            </a:pPr>
            <a:fld id="{165ECF9B-C4CE-4E92-83C6-D72627A8FCA3}" type="datetimeFigureOut">
              <a:rPr lang="nl-NL"/>
              <a:pPr>
                <a:defRPr/>
              </a:pPr>
              <a:t>18-4-2019</a:t>
            </a:fld>
            <a:endParaRPr lang="nl-NL"/>
          </a:p>
        </p:txBody>
      </p:sp>
      <p:sp>
        <p:nvSpPr>
          <p:cNvPr id="4" name="Tijdelijke aanduiding voor dia-afbeelding 3"/>
          <p:cNvSpPr>
            <a:spLocks noGrp="1" noRot="1" noChangeAspect="1"/>
          </p:cNvSpPr>
          <p:nvPr>
            <p:ph type="sldImg" idx="2"/>
          </p:nvPr>
        </p:nvSpPr>
        <p:spPr>
          <a:xfrm>
            <a:off x="423863" y="1233488"/>
            <a:ext cx="5918200" cy="3328987"/>
          </a:xfrm>
          <a:prstGeom prst="rect">
            <a:avLst/>
          </a:prstGeom>
          <a:noFill/>
          <a:ln w="12700">
            <a:solidFill>
              <a:prstClr val="black"/>
            </a:solidFill>
          </a:ln>
        </p:spPr>
        <p:txBody>
          <a:bodyPr vert="horz" lIns="90928" tIns="45464" rIns="90928" bIns="45464" rtlCol="0" anchor="ctr"/>
          <a:lstStyle/>
          <a:p>
            <a:pPr lvl="0"/>
            <a:endParaRPr lang="nl-NL" noProof="0"/>
          </a:p>
        </p:txBody>
      </p:sp>
      <p:sp>
        <p:nvSpPr>
          <p:cNvPr id="5" name="Tijdelijke aanduiding voor notities 4"/>
          <p:cNvSpPr>
            <a:spLocks noGrp="1"/>
          </p:cNvSpPr>
          <p:nvPr>
            <p:ph type="body" sz="quarter" idx="3"/>
          </p:nvPr>
        </p:nvSpPr>
        <p:spPr>
          <a:xfrm>
            <a:off x="676277" y="4749342"/>
            <a:ext cx="5413372" cy="3884677"/>
          </a:xfrm>
          <a:prstGeom prst="rect">
            <a:avLst/>
          </a:prstGeom>
        </p:spPr>
        <p:txBody>
          <a:bodyPr vert="horz" lIns="90928" tIns="45464" rIns="90928" bIns="45464" rtlCol="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9372454"/>
            <a:ext cx="2932638" cy="495446"/>
          </a:xfrm>
          <a:prstGeom prst="rect">
            <a:avLst/>
          </a:prstGeom>
        </p:spPr>
        <p:txBody>
          <a:bodyPr vert="horz" lIns="90928" tIns="45464" rIns="90928" bIns="45464"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31707" y="9372454"/>
            <a:ext cx="2932638" cy="495446"/>
          </a:xfrm>
          <a:prstGeom prst="rect">
            <a:avLst/>
          </a:prstGeom>
        </p:spPr>
        <p:txBody>
          <a:bodyPr vert="horz" lIns="90928" tIns="45464" rIns="90928" bIns="45464" rtlCol="0" anchor="b"/>
          <a:lstStyle>
            <a:lvl1pPr algn="r" fontAlgn="auto">
              <a:spcBef>
                <a:spcPts val="0"/>
              </a:spcBef>
              <a:spcAft>
                <a:spcPts val="0"/>
              </a:spcAft>
              <a:defRPr sz="1200" smtClean="0">
                <a:latin typeface="+mn-lt"/>
                <a:cs typeface="+mn-cs"/>
              </a:defRPr>
            </a:lvl1pPr>
          </a:lstStyle>
          <a:p>
            <a:pPr>
              <a:defRPr/>
            </a:pPr>
            <a:fld id="{F318787E-56BF-4EDA-87A8-CEB541DBB23D}" type="slidenum">
              <a:rPr lang="nl-NL"/>
              <a:pPr>
                <a:defRPr/>
              </a:pPr>
              <a:t>‹nr.›</a:t>
            </a:fld>
            <a:endParaRPr lang="nl-NL"/>
          </a:p>
        </p:txBody>
      </p:sp>
    </p:spTree>
    <p:extLst>
      <p:ext uri="{BB962C8B-B14F-4D97-AF65-F5344CB8AC3E}">
        <p14:creationId xmlns:p14="http://schemas.microsoft.com/office/powerpoint/2010/main" val="23162919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423863" y="1233488"/>
            <a:ext cx="5918200" cy="3328987"/>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defTabSz="457200" fontAlgn="auto">
              <a:spcBef>
                <a:spcPts val="0"/>
              </a:spcBef>
              <a:spcAft>
                <a:spcPts val="0"/>
              </a:spcAft>
              <a:defRPr/>
            </a:pPr>
            <a:fld id="{FEEA90E1-06B7-FF45-91C0-CF74BD7AE39C}" type="slidenum">
              <a:rPr lang="nl-NL" smtClean="0">
                <a:solidFill>
                  <a:prstClr val="black"/>
                </a:solidFill>
                <a:latin typeface="Calibri"/>
              </a:rPr>
              <a:pPr defTabSz="457200" fontAlgn="auto">
                <a:spcBef>
                  <a:spcPts val="0"/>
                </a:spcBef>
                <a:spcAft>
                  <a:spcPts val="0"/>
                </a:spcAft>
                <a:defRPr/>
              </a:pPr>
              <a:t>15</a:t>
            </a:fld>
            <a:endParaRPr lang="nl-NL">
              <a:solidFill>
                <a:prstClr val="black"/>
              </a:solidFill>
              <a:latin typeface="Calibri"/>
            </a:endParaRPr>
          </a:p>
        </p:txBody>
      </p:sp>
    </p:spTree>
    <p:extLst>
      <p:ext uri="{BB962C8B-B14F-4D97-AF65-F5344CB8AC3E}">
        <p14:creationId xmlns:p14="http://schemas.microsoft.com/office/powerpoint/2010/main" val="535398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423863" y="1233488"/>
            <a:ext cx="5918200" cy="3328987"/>
          </a:xfrm>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E1D28BA-2C29-462B-B82C-442F1412D494}"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4125595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lvl1pPr>
              <a:defRPr/>
            </a:lvl1pPr>
          </a:lstStyle>
          <a:p>
            <a:pPr>
              <a:defRPr/>
            </a:pPr>
            <a:fld id="{53ED1D39-E0CE-4678-A207-0C736B50FC8D}" type="datetimeFigureOut">
              <a:rPr lang="nl-NL"/>
              <a:pPr>
                <a:defRPr/>
              </a:pPr>
              <a:t>18-4-2019</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FC8C2AF1-08F4-406B-A9BB-977A5D5B0358}"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744EABB2-1AD9-4248-B01E-A92128580D5D}" type="datetimeFigureOut">
              <a:rPr lang="nl-NL"/>
              <a:pPr>
                <a:defRPr/>
              </a:pPr>
              <a:t>18-4-2019</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D0FF2345-CF1A-47B4-A223-67CF0F8FAF30}"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899"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199"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48B628B6-BA06-4133-9A55-99F8B990143F}" type="datetimeFigureOut">
              <a:rPr lang="nl-NL"/>
              <a:pPr>
                <a:defRPr/>
              </a:pPr>
              <a:t>18-4-2019</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B2B095FE-510E-4A42-A77D-08B3B0242525}"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lvl1pPr>
              <a:defRPr/>
            </a:lvl1pPr>
          </a:lstStyle>
          <a:p>
            <a:pPr>
              <a:defRPr/>
            </a:pPr>
            <a:fld id="{53ED1D39-E0CE-4678-A207-0C736B50FC8D}"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FC8C2AF1-08F4-406B-A9BB-977A5D5B0358}"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1856213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4CDF401E-F58F-42A4-95B4-32EE7E21B275}"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56F745EC-268C-440F-A7E3-AD28692DD8B4}"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33450592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3"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0DDBB49E-15D3-44D2-95DA-FFE24C3204B0}"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36FE8FF3-52FF-4A0D-A410-300FD5375982}"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32518144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1"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1"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3"/>
          <p:cNvSpPr>
            <a:spLocks noGrp="1"/>
          </p:cNvSpPr>
          <p:nvPr>
            <p:ph type="dt" sz="half" idx="10"/>
          </p:nvPr>
        </p:nvSpPr>
        <p:spPr/>
        <p:txBody>
          <a:bodyPr/>
          <a:lstStyle>
            <a:lvl1pPr>
              <a:defRPr/>
            </a:lvl1pPr>
          </a:lstStyle>
          <a:p>
            <a:pPr>
              <a:defRPr/>
            </a:pPr>
            <a:fld id="{000B10A1-3B64-494A-850E-7A13EA2FD3E7}" type="datetimeFigureOut">
              <a:rPr lang="nl-NL">
                <a:solidFill>
                  <a:prstClr val="black">
                    <a:tint val="75000"/>
                  </a:prstClr>
                </a:solidFill>
              </a:rPr>
              <a:pPr>
                <a:defRPr/>
              </a:pPr>
              <a:t>18-4-2019</a:t>
            </a:fld>
            <a:endParaRPr lang="nl-NL">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2C1454EE-BE11-4D15-A8D8-548BE9C89D73}"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9287645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9"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9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91" y="2505076"/>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3" y="2505076"/>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3"/>
          <p:cNvSpPr>
            <a:spLocks noGrp="1"/>
          </p:cNvSpPr>
          <p:nvPr>
            <p:ph type="dt" sz="half" idx="10"/>
          </p:nvPr>
        </p:nvSpPr>
        <p:spPr/>
        <p:txBody>
          <a:bodyPr/>
          <a:lstStyle>
            <a:lvl1pPr>
              <a:defRPr/>
            </a:lvl1pPr>
          </a:lstStyle>
          <a:p>
            <a:pPr>
              <a:defRPr/>
            </a:pPr>
            <a:fld id="{CA14DDBD-3543-45D5-8BBD-126122101236}" type="datetimeFigureOut">
              <a:rPr lang="nl-NL">
                <a:solidFill>
                  <a:prstClr val="black">
                    <a:tint val="75000"/>
                  </a:prstClr>
                </a:solidFill>
              </a:rPr>
              <a:pPr>
                <a:defRPr/>
              </a:pPr>
              <a:t>18-4-2019</a:t>
            </a:fld>
            <a:endParaRPr lang="nl-NL">
              <a:solidFill>
                <a:prstClr val="black">
                  <a:tint val="75000"/>
                </a:prstClr>
              </a:solidFill>
            </a:endParaRPr>
          </a:p>
        </p:txBody>
      </p:sp>
      <p:sp>
        <p:nvSpPr>
          <p:cNvPr id="8"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9" name="Tijdelijke aanduiding voor dianummer 5"/>
          <p:cNvSpPr>
            <a:spLocks noGrp="1"/>
          </p:cNvSpPr>
          <p:nvPr>
            <p:ph type="sldNum" sz="quarter" idx="12"/>
          </p:nvPr>
        </p:nvSpPr>
        <p:spPr/>
        <p:txBody>
          <a:bodyPr/>
          <a:lstStyle>
            <a:lvl1pPr>
              <a:defRPr/>
            </a:lvl1pPr>
          </a:lstStyle>
          <a:p>
            <a:pPr>
              <a:defRPr/>
            </a:pPr>
            <a:fld id="{FC05C123-EBCB-46F2-AFC5-D8FF581E4231}"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20311254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3"/>
          <p:cNvSpPr>
            <a:spLocks noGrp="1"/>
          </p:cNvSpPr>
          <p:nvPr>
            <p:ph type="dt" sz="half" idx="10"/>
          </p:nvPr>
        </p:nvSpPr>
        <p:spPr/>
        <p:txBody>
          <a:bodyPr/>
          <a:lstStyle>
            <a:lvl1pPr>
              <a:defRPr/>
            </a:lvl1pPr>
          </a:lstStyle>
          <a:p>
            <a:pPr>
              <a:defRPr/>
            </a:pPr>
            <a:fld id="{F08A0633-9228-43A6-95A2-59F48B79A500}" type="datetimeFigureOut">
              <a:rPr lang="nl-NL">
                <a:solidFill>
                  <a:prstClr val="black">
                    <a:tint val="75000"/>
                  </a:prstClr>
                </a:solidFill>
              </a:rPr>
              <a:pPr>
                <a:defRPr/>
              </a:pPr>
              <a:t>18-4-2019</a:t>
            </a:fld>
            <a:endParaRPr lang="nl-NL">
              <a:solidFill>
                <a:prstClr val="black">
                  <a:tint val="75000"/>
                </a:prstClr>
              </a:solidFill>
            </a:endParaRPr>
          </a:p>
        </p:txBody>
      </p:sp>
      <p:sp>
        <p:nvSpPr>
          <p:cNvPr id="4"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5" name="Tijdelijke aanduiding voor dianummer 5"/>
          <p:cNvSpPr>
            <a:spLocks noGrp="1"/>
          </p:cNvSpPr>
          <p:nvPr>
            <p:ph type="sldNum" sz="quarter" idx="12"/>
          </p:nvPr>
        </p:nvSpPr>
        <p:spPr/>
        <p:txBody>
          <a:bodyPr/>
          <a:lstStyle>
            <a:lvl1pPr>
              <a:defRPr/>
            </a:lvl1pPr>
          </a:lstStyle>
          <a:p>
            <a:pPr>
              <a:defRPr/>
            </a:pPr>
            <a:fld id="{33787FB2-0078-4949-9661-207E838DA131}"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19561678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6482CC49-DF88-48CD-B899-F03950F16782}" type="datetimeFigureOut">
              <a:rPr lang="nl-NL">
                <a:solidFill>
                  <a:prstClr val="black">
                    <a:tint val="75000"/>
                  </a:prstClr>
                </a:solidFill>
              </a:rPr>
              <a:pPr>
                <a:defRPr/>
              </a:pPr>
              <a:t>18-4-2019</a:t>
            </a:fld>
            <a:endParaRPr lang="nl-NL">
              <a:solidFill>
                <a:prstClr val="black">
                  <a:tint val="75000"/>
                </a:prstClr>
              </a:solidFill>
            </a:endParaRPr>
          </a:p>
        </p:txBody>
      </p:sp>
      <p:sp>
        <p:nvSpPr>
          <p:cNvPr id="3"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4" name="Tijdelijke aanduiding voor dianummer 5"/>
          <p:cNvSpPr>
            <a:spLocks noGrp="1"/>
          </p:cNvSpPr>
          <p:nvPr>
            <p:ph type="sldNum" sz="quarter" idx="12"/>
          </p:nvPr>
        </p:nvSpPr>
        <p:spPr/>
        <p:txBody>
          <a:bodyPr/>
          <a:lstStyle>
            <a:lvl1pPr>
              <a:defRPr/>
            </a:lvl1pPr>
          </a:lstStyle>
          <a:p>
            <a:pPr>
              <a:defRPr/>
            </a:pPr>
            <a:fld id="{621A49D2-2AA5-45E8-A084-0D36675A386D}"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904338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91" y="457200"/>
            <a:ext cx="3932236"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93651197-09AB-46FF-B2F0-202BE84688C0}" type="datetimeFigureOut">
              <a:rPr lang="nl-NL">
                <a:solidFill>
                  <a:prstClr val="black">
                    <a:tint val="75000"/>
                  </a:prstClr>
                </a:solidFill>
              </a:rPr>
              <a:pPr>
                <a:defRPr/>
              </a:pPr>
              <a:t>18-4-2019</a:t>
            </a:fld>
            <a:endParaRPr lang="nl-NL">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CF593885-0756-4BA9-BFF0-523DA51F91EB}"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6331311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4CDF401E-F58F-42A4-95B4-32EE7E21B275}" type="datetimeFigureOut">
              <a:rPr lang="nl-NL"/>
              <a:pPr>
                <a:defRPr/>
              </a:pPr>
              <a:t>18-4-2019</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56F745EC-268C-440F-A7E3-AD28692DD8B4}"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91" y="457200"/>
            <a:ext cx="3932236"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90" y="987425"/>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C9C9176A-EB10-4760-A1FB-921EBF5A82C3}" type="datetimeFigureOut">
              <a:rPr lang="nl-NL">
                <a:solidFill>
                  <a:prstClr val="black">
                    <a:tint val="75000"/>
                  </a:prstClr>
                </a:solidFill>
              </a:rPr>
              <a:pPr>
                <a:defRPr/>
              </a:pPr>
              <a:t>18-4-2019</a:t>
            </a:fld>
            <a:endParaRPr lang="nl-NL">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A139AFA3-2822-4329-9289-D0C0163BE479}"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11233803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744EABB2-1AD9-4248-B01E-A92128580D5D}"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D0FF2345-CF1A-47B4-A223-67CF0F8FAF30}"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3969064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899"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199"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48B628B6-BA06-4133-9A55-99F8B990143F}"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B2B095FE-510E-4A42-A77D-08B3B0242525}"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466873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3"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0DDBB49E-15D3-44D2-95DA-FFE24C3204B0}" type="datetimeFigureOut">
              <a:rPr lang="nl-NL"/>
              <a:pPr>
                <a:defRPr/>
              </a:pPr>
              <a:t>18-4-2019</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36FE8FF3-52FF-4A0D-A410-300FD5375982}"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1"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1"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3"/>
          <p:cNvSpPr>
            <a:spLocks noGrp="1"/>
          </p:cNvSpPr>
          <p:nvPr>
            <p:ph type="dt" sz="half" idx="10"/>
          </p:nvPr>
        </p:nvSpPr>
        <p:spPr/>
        <p:txBody>
          <a:bodyPr/>
          <a:lstStyle>
            <a:lvl1pPr>
              <a:defRPr/>
            </a:lvl1pPr>
          </a:lstStyle>
          <a:p>
            <a:pPr>
              <a:defRPr/>
            </a:pPr>
            <a:fld id="{000B10A1-3B64-494A-850E-7A13EA2FD3E7}" type="datetimeFigureOut">
              <a:rPr lang="nl-NL"/>
              <a:pPr>
                <a:defRPr/>
              </a:pPr>
              <a:t>18-4-2019</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2C1454EE-BE11-4D15-A8D8-548BE9C89D73}"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9"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9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91" y="2505076"/>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3" y="2505076"/>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3"/>
          <p:cNvSpPr>
            <a:spLocks noGrp="1"/>
          </p:cNvSpPr>
          <p:nvPr>
            <p:ph type="dt" sz="half" idx="10"/>
          </p:nvPr>
        </p:nvSpPr>
        <p:spPr/>
        <p:txBody>
          <a:bodyPr/>
          <a:lstStyle>
            <a:lvl1pPr>
              <a:defRPr/>
            </a:lvl1pPr>
          </a:lstStyle>
          <a:p>
            <a:pPr>
              <a:defRPr/>
            </a:pPr>
            <a:fld id="{CA14DDBD-3543-45D5-8BBD-126122101236}" type="datetimeFigureOut">
              <a:rPr lang="nl-NL"/>
              <a:pPr>
                <a:defRPr/>
              </a:pPr>
              <a:t>18-4-2019</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FC05C123-EBCB-46F2-AFC5-D8FF581E4231}"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3"/>
          <p:cNvSpPr>
            <a:spLocks noGrp="1"/>
          </p:cNvSpPr>
          <p:nvPr>
            <p:ph type="dt" sz="half" idx="10"/>
          </p:nvPr>
        </p:nvSpPr>
        <p:spPr/>
        <p:txBody>
          <a:bodyPr/>
          <a:lstStyle>
            <a:lvl1pPr>
              <a:defRPr/>
            </a:lvl1pPr>
          </a:lstStyle>
          <a:p>
            <a:pPr>
              <a:defRPr/>
            </a:pPr>
            <a:fld id="{F08A0633-9228-43A6-95A2-59F48B79A500}" type="datetimeFigureOut">
              <a:rPr lang="nl-NL"/>
              <a:pPr>
                <a:defRPr/>
              </a:pPr>
              <a:t>18-4-2019</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33787FB2-0078-4949-9661-207E838DA131}"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6482CC49-DF88-48CD-B899-F03950F16782}" type="datetimeFigureOut">
              <a:rPr lang="nl-NL"/>
              <a:pPr>
                <a:defRPr/>
              </a:pPr>
              <a:t>18-4-2019</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621A49D2-2AA5-45E8-A084-0D36675A386D}"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91" y="457200"/>
            <a:ext cx="3932236"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93651197-09AB-46FF-B2F0-202BE84688C0}" type="datetimeFigureOut">
              <a:rPr lang="nl-NL"/>
              <a:pPr>
                <a:defRPr/>
              </a:pPr>
              <a:t>18-4-2019</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CF593885-0756-4BA9-BFF0-523DA51F91EB}"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91" y="457200"/>
            <a:ext cx="3932236"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90" y="987425"/>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C9C9176A-EB10-4760-A1FB-921EBF5A82C3}" type="datetimeFigureOut">
              <a:rPr lang="nl-NL"/>
              <a:pPr>
                <a:defRPr/>
              </a:pPr>
              <a:t>18-4-2019</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A139AFA3-2822-4329-9289-D0C0163BE479}" type="slidenum">
              <a:rPr lang="nl-NL"/>
              <a:pPr>
                <a:defRPr/>
              </a:pPr>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838204"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t>Klik om de stijl te bewerken</a:t>
            </a:r>
          </a:p>
        </p:txBody>
      </p:sp>
      <p:sp>
        <p:nvSpPr>
          <p:cNvPr id="1027" name="Tijdelijke aanduiding voor tekst 2"/>
          <p:cNvSpPr>
            <a:spLocks noGrp="1"/>
          </p:cNvSpPr>
          <p:nvPr>
            <p:ph type="body" idx="1"/>
          </p:nvPr>
        </p:nvSpPr>
        <p:spPr bwMode="auto">
          <a:xfrm>
            <a:off x="838204"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7A8E537-AD92-4ABC-8686-C1052D38B0AB}" type="datetimeFigureOut">
              <a:rPr lang="nl-NL"/>
              <a:pPr>
                <a:defRPr/>
              </a:pPr>
              <a:t>18-4-2019</a:t>
            </a:fld>
            <a:endParaRPr lang="nl-NL"/>
          </a:p>
        </p:txBody>
      </p:sp>
      <p:sp>
        <p:nvSpPr>
          <p:cNvPr id="5" name="Tijdelijke aanduiding voor voettekst 4"/>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p>
        </p:txBody>
      </p:sp>
      <p:sp>
        <p:nvSpPr>
          <p:cNvPr id="6" name="Tijdelijke aanduiding voor dianumm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0C7117E-D528-43A3-83F3-D99374A5AE53}"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defRPr>
      </a:lvl2pPr>
      <a:lvl3pPr algn="l" rtl="0" fontAlgn="base">
        <a:lnSpc>
          <a:spcPct val="90000"/>
        </a:lnSpc>
        <a:spcBef>
          <a:spcPct val="0"/>
        </a:spcBef>
        <a:spcAft>
          <a:spcPct val="0"/>
        </a:spcAft>
        <a:defRPr sz="4400">
          <a:solidFill>
            <a:schemeClr val="tx1"/>
          </a:solidFill>
          <a:latin typeface="Calibri Light"/>
        </a:defRPr>
      </a:lvl3pPr>
      <a:lvl4pPr algn="l" rtl="0" fontAlgn="base">
        <a:lnSpc>
          <a:spcPct val="90000"/>
        </a:lnSpc>
        <a:spcBef>
          <a:spcPct val="0"/>
        </a:spcBef>
        <a:spcAft>
          <a:spcPct val="0"/>
        </a:spcAft>
        <a:defRPr sz="4400">
          <a:solidFill>
            <a:schemeClr val="tx1"/>
          </a:solidFill>
          <a:latin typeface="Calibri Light"/>
        </a:defRPr>
      </a:lvl4pPr>
      <a:lvl5pPr algn="l" rtl="0" fontAlgn="base">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838204"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t>Klik om de stijl te bewerken</a:t>
            </a:r>
          </a:p>
        </p:txBody>
      </p:sp>
      <p:sp>
        <p:nvSpPr>
          <p:cNvPr id="1027" name="Tijdelijke aanduiding voor tekst 2"/>
          <p:cNvSpPr>
            <a:spLocks noGrp="1"/>
          </p:cNvSpPr>
          <p:nvPr>
            <p:ph type="body" idx="1"/>
          </p:nvPr>
        </p:nvSpPr>
        <p:spPr bwMode="auto">
          <a:xfrm>
            <a:off x="838204"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7A8E537-AD92-4ABC-8686-C1052D38B0AB}" type="datetimeFigureOut">
              <a:rPr lang="nl-NL">
                <a:solidFill>
                  <a:prstClr val="black">
                    <a:tint val="75000"/>
                  </a:prstClr>
                </a:solidFill>
              </a:rPr>
              <a:pPr>
                <a:defRPr/>
              </a:pPr>
              <a:t>18-4-2019</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0C7117E-D528-43A3-83F3-D99374A5AE53}" type="slidenum">
              <a:rPr lang="nl-NL">
                <a:solidFill>
                  <a:prstClr val="black">
                    <a:tint val="75000"/>
                  </a:prstClr>
                </a:solidFill>
              </a:rPr>
              <a:pPr>
                <a:defRPr/>
              </a:pPr>
              <a:t>‹nr.›</a:t>
            </a:fld>
            <a:endParaRPr lang="nl-NL">
              <a:solidFill>
                <a:prstClr val="black">
                  <a:tint val="75000"/>
                </a:prstClr>
              </a:solidFill>
            </a:endParaRPr>
          </a:p>
        </p:txBody>
      </p:sp>
    </p:spTree>
    <p:extLst>
      <p:ext uri="{BB962C8B-B14F-4D97-AF65-F5344CB8AC3E}">
        <p14:creationId xmlns:p14="http://schemas.microsoft.com/office/powerpoint/2010/main" val="233260806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defRPr>
      </a:lvl2pPr>
      <a:lvl3pPr algn="l" rtl="0" fontAlgn="base">
        <a:lnSpc>
          <a:spcPct val="90000"/>
        </a:lnSpc>
        <a:spcBef>
          <a:spcPct val="0"/>
        </a:spcBef>
        <a:spcAft>
          <a:spcPct val="0"/>
        </a:spcAft>
        <a:defRPr sz="4400">
          <a:solidFill>
            <a:schemeClr val="tx1"/>
          </a:solidFill>
          <a:latin typeface="Calibri Light"/>
        </a:defRPr>
      </a:lvl3pPr>
      <a:lvl4pPr algn="l" rtl="0" fontAlgn="base">
        <a:lnSpc>
          <a:spcPct val="90000"/>
        </a:lnSpc>
        <a:spcBef>
          <a:spcPct val="0"/>
        </a:spcBef>
        <a:spcAft>
          <a:spcPct val="0"/>
        </a:spcAft>
        <a:defRPr sz="4400">
          <a:solidFill>
            <a:schemeClr val="tx1"/>
          </a:solidFill>
          <a:latin typeface="Calibri Light"/>
        </a:defRPr>
      </a:lvl4pPr>
      <a:lvl5pPr algn="l" rtl="0" fontAlgn="base">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5.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image" Target="../media/image10.jpeg"/><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xmlns="" id="{9CD47932-E789-4ADA-84A7-688686090E38}"/>
              </a:ext>
            </a:extLst>
          </p:cNvPr>
          <p:cNvPicPr>
            <a:picLocks noChangeAspect="1"/>
          </p:cNvPicPr>
          <p:nvPr/>
        </p:nvPicPr>
        <p:blipFill>
          <a:blip r:embed="rId2"/>
          <a:stretch>
            <a:fillRect/>
          </a:stretch>
        </p:blipFill>
        <p:spPr>
          <a:xfrm>
            <a:off x="3736133" y="515573"/>
            <a:ext cx="4433870" cy="3769620"/>
          </a:xfrm>
          <a:prstGeom prst="rect">
            <a:avLst/>
          </a:prstGeom>
        </p:spPr>
      </p:pic>
      <p:sp>
        <p:nvSpPr>
          <p:cNvPr id="12" name="Rectangle 11">
            <a:extLst>
              <a:ext uri="{FF2B5EF4-FFF2-40B4-BE49-F238E27FC236}">
                <a16:creationId xmlns:a16="http://schemas.microsoft.com/office/drawing/2014/main" xmlns="" id="{0959F59E-86AC-4677-BFB0-9CD55AB107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997ED08E-7CE7-4539-8E16-6A356378B3D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7090"/>
            <a:ext cx="7324526" cy="5897880"/>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39F96DC1-4B54-4B36-B945-425E4C04AF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69005" y="487090"/>
            <a:ext cx="3745982" cy="1856232"/>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1003" y="649139"/>
            <a:ext cx="2483858" cy="1532134"/>
          </a:xfrm>
          <a:prstGeom prst="rect">
            <a:avLst/>
          </a:prstGeom>
        </p:spPr>
      </p:pic>
      <p:sp>
        <p:nvSpPr>
          <p:cNvPr id="18" name="Rectangle 17">
            <a:extLst>
              <a:ext uri="{FF2B5EF4-FFF2-40B4-BE49-F238E27FC236}">
                <a16:creationId xmlns:a16="http://schemas.microsoft.com/office/drawing/2014/main" xmlns="" id="{A4F450A1-0760-4C39-82E4-515AA4FC947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69005" y="2511639"/>
            <a:ext cx="3745982" cy="1856232"/>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1007" y="2672506"/>
            <a:ext cx="2938683" cy="1532134"/>
          </a:xfrm>
          <a:prstGeom prst="rect">
            <a:avLst/>
          </a:prstGeom>
        </p:spPr>
      </p:pic>
      <p:sp>
        <p:nvSpPr>
          <p:cNvPr id="20" name="Rectangle 19">
            <a:extLst>
              <a:ext uri="{FF2B5EF4-FFF2-40B4-BE49-F238E27FC236}">
                <a16:creationId xmlns:a16="http://schemas.microsoft.com/office/drawing/2014/main" xmlns="" id="{0185CD32-2E94-4663-81AE-CC54E44AC2F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69005" y="4528738"/>
            <a:ext cx="3745982" cy="1856232"/>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1005" y="4689429"/>
            <a:ext cx="3294908" cy="1532134"/>
          </a:xfrm>
          <a:prstGeom prst="rect">
            <a:avLst/>
          </a:prstGeom>
        </p:spPr>
      </p:pic>
      <p:grpSp>
        <p:nvGrpSpPr>
          <p:cNvPr id="15" name="Groep 14">
            <a:extLst>
              <a:ext uri="{FF2B5EF4-FFF2-40B4-BE49-F238E27FC236}">
                <a16:creationId xmlns:a16="http://schemas.microsoft.com/office/drawing/2014/main" xmlns="" id="{98007244-B993-4C4D-97A7-8B904ACD383F}"/>
              </a:ext>
            </a:extLst>
          </p:cNvPr>
          <p:cNvGrpSpPr/>
          <p:nvPr/>
        </p:nvGrpSpPr>
        <p:grpSpPr>
          <a:xfrm>
            <a:off x="579668" y="1474025"/>
            <a:ext cx="6389845" cy="4896887"/>
            <a:chOff x="579667" y="1474023"/>
            <a:chExt cx="6389845" cy="4896887"/>
          </a:xfrm>
        </p:grpSpPr>
        <p:pic>
          <p:nvPicPr>
            <p:cNvPr id="11" name="Afbeelding 10">
              <a:extLst>
                <a:ext uri="{FF2B5EF4-FFF2-40B4-BE49-F238E27FC236}">
                  <a16:creationId xmlns:a16="http://schemas.microsoft.com/office/drawing/2014/main" xmlns="" id="{E57E70F7-C185-4796-B419-315A0128478B}"/>
                </a:ext>
              </a:extLst>
            </p:cNvPr>
            <p:cNvPicPr>
              <a:picLocks noChangeAspect="1"/>
            </p:cNvPicPr>
            <p:nvPr/>
          </p:nvPicPr>
          <p:blipFill>
            <a:blip r:embed="rId2"/>
            <a:stretch>
              <a:fillRect/>
            </a:stretch>
          </p:blipFill>
          <p:spPr>
            <a:xfrm rot="10800000">
              <a:off x="579667" y="1474023"/>
              <a:ext cx="5759775" cy="4896887"/>
            </a:xfrm>
            <a:prstGeom prst="rect">
              <a:avLst/>
            </a:prstGeom>
          </p:spPr>
        </p:pic>
        <p:sp>
          <p:nvSpPr>
            <p:cNvPr id="13" name="Tekstvak 12">
              <a:extLst>
                <a:ext uri="{FF2B5EF4-FFF2-40B4-BE49-F238E27FC236}">
                  <a16:creationId xmlns:a16="http://schemas.microsoft.com/office/drawing/2014/main" xmlns="" id="{D45B64D8-00A3-45BE-A4E6-9BD593EF9997}"/>
                </a:ext>
              </a:extLst>
            </p:cNvPr>
            <p:cNvSpPr txBox="1"/>
            <p:nvPr/>
          </p:nvSpPr>
          <p:spPr>
            <a:xfrm>
              <a:off x="4795023" y="2343322"/>
              <a:ext cx="2174489" cy="369332"/>
            </a:xfrm>
            <a:prstGeom prst="rect">
              <a:avLst/>
            </a:prstGeom>
            <a:solidFill>
              <a:schemeClr val="bg1"/>
            </a:solidFill>
          </p:spPr>
          <p:txBody>
            <a:bodyPr wrap="square" rtlCol="0">
              <a:spAutoFit/>
            </a:bodyPr>
            <a:lstStyle/>
            <a:p>
              <a:endParaRPr lang="nl-NL" dirty="0"/>
            </a:p>
          </p:txBody>
        </p:sp>
      </p:grpSp>
      <p:sp>
        <p:nvSpPr>
          <p:cNvPr id="9" name="Tekstvak 8">
            <a:extLst>
              <a:ext uri="{FF2B5EF4-FFF2-40B4-BE49-F238E27FC236}">
                <a16:creationId xmlns:a16="http://schemas.microsoft.com/office/drawing/2014/main" xmlns="" id="{0E9316E8-8E0C-49FB-8D4E-6A331F1B00C5}"/>
              </a:ext>
            </a:extLst>
          </p:cNvPr>
          <p:cNvSpPr txBox="1"/>
          <p:nvPr/>
        </p:nvSpPr>
        <p:spPr>
          <a:xfrm>
            <a:off x="2386533" y="560789"/>
            <a:ext cx="6864814" cy="1569660"/>
          </a:xfrm>
          <a:prstGeom prst="rect">
            <a:avLst/>
          </a:prstGeom>
          <a:noFill/>
        </p:spPr>
        <p:txBody>
          <a:bodyPr wrap="square" rtlCol="0">
            <a:spAutoFit/>
          </a:bodyPr>
          <a:lstStyle/>
          <a:p>
            <a:r>
              <a:rPr lang="nl-NL" sz="4800" b="1" dirty="0">
                <a:solidFill>
                  <a:srgbClr val="2CB3EA"/>
                </a:solidFill>
                <a:latin typeface="+mn-lt"/>
              </a:rPr>
              <a:t>Ondersteuningsplan</a:t>
            </a:r>
            <a:endParaRPr lang="nl-NL" sz="4000" b="1" dirty="0">
              <a:solidFill>
                <a:srgbClr val="2CB3EA"/>
              </a:solidFill>
              <a:latin typeface="+mn-lt"/>
            </a:endParaRPr>
          </a:p>
          <a:p>
            <a:r>
              <a:rPr lang="nl-NL" sz="4000" b="1" dirty="0">
                <a:solidFill>
                  <a:srgbClr val="2CB3EA"/>
                </a:solidFill>
                <a:latin typeface="+mn-lt"/>
              </a:rPr>
              <a:t>                    </a:t>
            </a:r>
            <a:r>
              <a:rPr lang="nl-NL" sz="4800" b="1" dirty="0">
                <a:solidFill>
                  <a:srgbClr val="2CB3EA"/>
                </a:solidFill>
                <a:latin typeface="+mn-lt"/>
              </a:rPr>
              <a:t>2019 -2023</a:t>
            </a:r>
          </a:p>
        </p:txBody>
      </p:sp>
      <p:sp>
        <p:nvSpPr>
          <p:cNvPr id="2" name="Tekstvak 1"/>
          <p:cNvSpPr txBox="1"/>
          <p:nvPr/>
        </p:nvSpPr>
        <p:spPr>
          <a:xfrm>
            <a:off x="5316583" y="2527989"/>
            <a:ext cx="1371600" cy="1394479"/>
          </a:xfrm>
          <a:prstGeom prst="rect">
            <a:avLst/>
          </a:prstGeom>
          <a:solidFill>
            <a:schemeClr val="bg1"/>
          </a:solidFill>
        </p:spPr>
        <p:txBody>
          <a:bodyPr wrap="square" rtlCol="0">
            <a:noAutofit/>
          </a:bodyPr>
          <a:lstStyle/>
          <a:p>
            <a:endParaRPr lang="nl-NL" dirty="0"/>
          </a:p>
        </p:txBody>
      </p:sp>
    </p:spTree>
    <p:extLst>
      <p:ext uri="{BB962C8B-B14F-4D97-AF65-F5344CB8AC3E}">
        <p14:creationId xmlns:p14="http://schemas.microsoft.com/office/powerpoint/2010/main" val="111423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xmlns="" id="{2928C699-5AB5-4948-BA5D-DDB0E098B1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6146" y="267055"/>
            <a:ext cx="1626612" cy="1045491"/>
          </a:xfrm>
          <a:prstGeom prst="rect">
            <a:avLst/>
          </a:prstGeom>
          <a:solidFill>
            <a:srgbClr val="FFFFFF"/>
          </a:solidFill>
        </p:spPr>
      </p:pic>
      <p:grpSp>
        <p:nvGrpSpPr>
          <p:cNvPr id="4" name="Groep 3">
            <a:extLst>
              <a:ext uri="{FF2B5EF4-FFF2-40B4-BE49-F238E27FC236}">
                <a16:creationId xmlns:a16="http://schemas.microsoft.com/office/drawing/2014/main" xmlns="" id="{49D31CC3-A6F1-4364-A94C-3D96AFCF881A}"/>
              </a:ext>
            </a:extLst>
          </p:cNvPr>
          <p:cNvGrpSpPr/>
          <p:nvPr/>
        </p:nvGrpSpPr>
        <p:grpSpPr>
          <a:xfrm>
            <a:off x="0" y="3544389"/>
            <a:ext cx="4519745" cy="3380680"/>
            <a:chOff x="579667" y="1474023"/>
            <a:chExt cx="6389845" cy="4896887"/>
          </a:xfrm>
        </p:grpSpPr>
        <p:pic>
          <p:nvPicPr>
            <p:cNvPr id="5" name="Afbeelding 4">
              <a:extLst>
                <a:ext uri="{FF2B5EF4-FFF2-40B4-BE49-F238E27FC236}">
                  <a16:creationId xmlns:a16="http://schemas.microsoft.com/office/drawing/2014/main" xmlns="" id="{8EFD29EE-B5E4-493E-9582-266A157B0026}"/>
                </a:ext>
              </a:extLst>
            </p:cNvPr>
            <p:cNvPicPr>
              <a:picLocks noChangeAspect="1"/>
            </p:cNvPicPr>
            <p:nvPr/>
          </p:nvPicPr>
          <p:blipFill>
            <a:blip r:embed="rId3"/>
            <a:stretch>
              <a:fillRect/>
            </a:stretch>
          </p:blipFill>
          <p:spPr>
            <a:xfrm rot="10800000">
              <a:off x="579667" y="1474023"/>
              <a:ext cx="5759775" cy="4896887"/>
            </a:xfrm>
            <a:prstGeom prst="rect">
              <a:avLst/>
            </a:prstGeom>
          </p:spPr>
        </p:pic>
        <p:sp>
          <p:nvSpPr>
            <p:cNvPr id="6" name="Tekstvak 5">
              <a:extLst>
                <a:ext uri="{FF2B5EF4-FFF2-40B4-BE49-F238E27FC236}">
                  <a16:creationId xmlns:a16="http://schemas.microsoft.com/office/drawing/2014/main" xmlns="" id="{6E68F3D6-B559-4064-92F9-AA9549D700DA}"/>
                </a:ext>
              </a:extLst>
            </p:cNvPr>
            <p:cNvSpPr txBox="1"/>
            <p:nvPr/>
          </p:nvSpPr>
          <p:spPr>
            <a:xfrm>
              <a:off x="4795024" y="2343321"/>
              <a:ext cx="2174488" cy="443247"/>
            </a:xfrm>
            <a:prstGeom prst="rect">
              <a:avLst/>
            </a:prstGeom>
            <a:solidFill>
              <a:schemeClr val="bg1"/>
            </a:solidFill>
          </p:spPr>
          <p:txBody>
            <a:bodyPr wrap="square" rtlCol="0">
              <a:spAutoFit/>
            </a:bodyPr>
            <a:lstStyle/>
            <a:p>
              <a:endParaRPr lang="nl-NL" dirty="0"/>
            </a:p>
          </p:txBody>
        </p:sp>
      </p:grpSp>
      <p:sp>
        <p:nvSpPr>
          <p:cNvPr id="2" name="Rechthoek 1">
            <a:extLst>
              <a:ext uri="{FF2B5EF4-FFF2-40B4-BE49-F238E27FC236}">
                <a16:creationId xmlns:a16="http://schemas.microsoft.com/office/drawing/2014/main" xmlns="" id="{6BE1BAF1-4F4C-41C4-938A-49D247D5C970}"/>
              </a:ext>
            </a:extLst>
          </p:cNvPr>
          <p:cNvSpPr/>
          <p:nvPr/>
        </p:nvSpPr>
        <p:spPr>
          <a:xfrm>
            <a:off x="235134" y="1285815"/>
            <a:ext cx="11956869" cy="5324535"/>
          </a:xfrm>
          <a:prstGeom prst="rect">
            <a:avLst/>
          </a:prstGeom>
        </p:spPr>
        <p:txBody>
          <a:bodyPr wrap="square">
            <a:spAutoFit/>
          </a:bodyPr>
          <a:lstStyle/>
          <a:p>
            <a:pPr lvl="0">
              <a:spcAft>
                <a:spcPts val="0"/>
              </a:spcAft>
              <a:tabLst>
                <a:tab pos="226695" algn="l"/>
                <a:tab pos="457200" algn="l"/>
              </a:tabLst>
            </a:pPr>
            <a:r>
              <a:rPr lang="nl-NL" sz="36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Doelstelling 3: adequate toeleiding naar extra ondersteuning</a:t>
            </a:r>
            <a:r>
              <a:rPr lang="nl-NL" sz="32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
            </a:r>
            <a:br>
              <a:rPr lang="nl-NL" sz="32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br>
            <a:endParaRPr lang="nl-NL" sz="1200" dirty="0"/>
          </a:p>
          <a:p>
            <a:pPr marL="3225800" lvl="5" indent="-352425">
              <a:buFont typeface="Courier New" panose="02070309020205020404" pitchFamily="49" charset="0"/>
              <a:buChar char="o"/>
              <a:tabLst>
                <a:tab pos="226695" algn="l"/>
                <a:tab pos="457200" algn="l"/>
              </a:tabLst>
            </a:pPr>
            <a:r>
              <a:rPr lang="nl-NL" sz="2400" b="1" dirty="0">
                <a:latin typeface="Calibri" pitchFamily="34" charset="0"/>
              </a:rPr>
              <a:t>Trajectbegeleiding handhaven en inhoudelijk proces doorzetten</a:t>
            </a:r>
          </a:p>
          <a:p>
            <a:pPr marL="3225800" lvl="5" indent="-352425">
              <a:tabLst>
                <a:tab pos="226695" algn="l"/>
                <a:tab pos="457200" algn="l"/>
              </a:tabLst>
            </a:pPr>
            <a:r>
              <a:rPr lang="nl-NL" sz="1600" b="1" dirty="0">
                <a:latin typeface="Calibri" pitchFamily="34" charset="0"/>
              </a:rPr>
              <a:t>  </a:t>
            </a:r>
            <a:endParaRPr lang="nl-NL" sz="1200" b="1" dirty="0">
              <a:latin typeface="Calibri" pitchFamily="34" charset="0"/>
            </a:endParaRPr>
          </a:p>
          <a:p>
            <a:pPr marL="3225800" lvl="5" indent="-352425">
              <a:buFont typeface="Courier New" panose="02070309020205020404" pitchFamily="49" charset="0"/>
              <a:buChar char="o"/>
              <a:tabLst>
                <a:tab pos="226695" algn="l"/>
                <a:tab pos="457200" algn="l"/>
              </a:tabLst>
            </a:pPr>
            <a:r>
              <a:rPr lang="nl-NL" sz="2400" b="1" dirty="0">
                <a:latin typeface="Calibri" pitchFamily="34" charset="0"/>
              </a:rPr>
              <a:t>Knooppunt voor alle verplaatsingen naar extra ondersteuning</a:t>
            </a:r>
            <a:br>
              <a:rPr lang="nl-NL" sz="2400" b="1" dirty="0">
                <a:latin typeface="Calibri" pitchFamily="34" charset="0"/>
              </a:rPr>
            </a:br>
            <a:r>
              <a:rPr lang="nl-NL" sz="1200" b="1" dirty="0">
                <a:latin typeface="Calibri" pitchFamily="34" charset="0"/>
              </a:rPr>
              <a:t> </a:t>
            </a:r>
          </a:p>
          <a:p>
            <a:pPr marL="3225800" lvl="5" indent="-352425">
              <a:buFont typeface="Courier New" panose="02070309020205020404" pitchFamily="49" charset="0"/>
              <a:buChar char="o"/>
              <a:tabLst>
                <a:tab pos="226695" algn="l"/>
                <a:tab pos="457200" algn="l"/>
              </a:tabLst>
            </a:pPr>
            <a:r>
              <a:rPr lang="nl-NL" sz="2400" b="1" dirty="0">
                <a:latin typeface="Calibri" pitchFamily="34" charset="0"/>
              </a:rPr>
              <a:t>Herbeoordeling :  </a:t>
            </a:r>
            <a:r>
              <a:rPr lang="nl-NL" sz="2400" b="1" dirty="0" err="1">
                <a:latin typeface="Calibri" pitchFamily="34" charset="0"/>
              </a:rPr>
              <a:t>incorperen</a:t>
            </a:r>
            <a:r>
              <a:rPr lang="nl-NL" sz="2400" b="1" dirty="0">
                <a:latin typeface="Calibri" pitchFamily="34" charset="0"/>
              </a:rPr>
              <a:t> in schoolinterne cyclus </a:t>
            </a:r>
            <a:r>
              <a:rPr lang="nl-NL" sz="2400" b="1" dirty="0" err="1" smtClean="0">
                <a:latin typeface="Calibri" pitchFamily="34" charset="0"/>
              </a:rPr>
              <a:t>sbo</a:t>
            </a:r>
            <a:r>
              <a:rPr lang="nl-NL" sz="2400" b="1" dirty="0" smtClean="0">
                <a:latin typeface="Calibri" pitchFamily="34" charset="0"/>
              </a:rPr>
              <a:t>/</a:t>
            </a:r>
            <a:r>
              <a:rPr lang="nl-NL" sz="2400" b="1" dirty="0" err="1" smtClean="0">
                <a:latin typeface="Calibri" pitchFamily="34" charset="0"/>
              </a:rPr>
              <a:t>so</a:t>
            </a:r>
            <a:endParaRPr lang="nl-NL" sz="2400" b="1" dirty="0" smtClean="0">
              <a:latin typeface="Calibri" pitchFamily="34" charset="0"/>
            </a:endParaRPr>
          </a:p>
          <a:p>
            <a:pPr marL="4244975" lvl="8">
              <a:tabLst>
                <a:tab pos="226695" algn="l"/>
                <a:tab pos="457200" algn="l"/>
              </a:tabLst>
            </a:pPr>
            <a:r>
              <a:rPr lang="nl-NL" sz="2400" b="1" dirty="0">
                <a:latin typeface="Calibri" pitchFamily="34" charset="0"/>
              </a:rPr>
              <a:t> </a:t>
            </a:r>
            <a:r>
              <a:rPr lang="nl-NL" sz="2400" b="1" dirty="0" smtClean="0">
                <a:latin typeface="Calibri" pitchFamily="34" charset="0"/>
              </a:rPr>
              <a:t>                 m.b.v. het knooppunt</a:t>
            </a:r>
            <a:endParaRPr lang="nl-NL" sz="2400" b="1" dirty="0">
              <a:latin typeface="Calibri" pitchFamily="34" charset="0"/>
            </a:endParaRPr>
          </a:p>
          <a:p>
            <a:pPr marL="3225800" lvl="5" indent="-352425">
              <a:buFont typeface="Courier New" panose="02070309020205020404" pitchFamily="49" charset="0"/>
              <a:buChar char="o"/>
              <a:tabLst>
                <a:tab pos="226695" algn="l"/>
                <a:tab pos="457200" algn="l"/>
              </a:tabLst>
            </a:pPr>
            <a:endParaRPr lang="nl-NL" sz="1200" b="1" dirty="0">
              <a:latin typeface="Calibri" pitchFamily="34" charset="0"/>
            </a:endParaRPr>
          </a:p>
          <a:p>
            <a:pPr marL="3225800" lvl="5" indent="-352425">
              <a:buFont typeface="Courier New" panose="02070309020205020404" pitchFamily="49" charset="0"/>
              <a:buChar char="o"/>
              <a:tabLst>
                <a:tab pos="226695" algn="l"/>
                <a:tab pos="457200" algn="l"/>
              </a:tabLst>
            </a:pPr>
            <a:r>
              <a:rPr lang="nl-NL" sz="2400" b="1" dirty="0" err="1">
                <a:latin typeface="Calibri" pitchFamily="34" charset="0"/>
              </a:rPr>
              <a:t>Duiden&amp;doen</a:t>
            </a:r>
            <a:r>
              <a:rPr lang="nl-NL" sz="2400" b="1" dirty="0">
                <a:latin typeface="Calibri" pitchFamily="34" charset="0"/>
              </a:rPr>
              <a:t>/OPP : kerndocument 	=&gt; basis handelen</a:t>
            </a:r>
          </a:p>
          <a:p>
            <a:pPr marL="2873375" lvl="5">
              <a:tabLst>
                <a:tab pos="226695" algn="l"/>
                <a:tab pos="457200" algn="l"/>
              </a:tabLst>
            </a:pPr>
            <a:r>
              <a:rPr lang="nl-NL" sz="2400" b="1" dirty="0">
                <a:latin typeface="Calibri" pitchFamily="34" charset="0"/>
              </a:rPr>
              <a:t>						=&gt; overdracht informatie</a:t>
            </a:r>
          </a:p>
          <a:p>
            <a:pPr marL="2873375" lvl="5">
              <a:tabLst>
                <a:tab pos="226695" algn="l"/>
                <a:tab pos="457200" algn="l"/>
              </a:tabLst>
            </a:pPr>
            <a:r>
              <a:rPr lang="nl-NL" sz="2400" b="1" dirty="0">
                <a:latin typeface="Calibri" pitchFamily="34" charset="0"/>
              </a:rPr>
              <a:t>						=&gt; opname in LVS</a:t>
            </a:r>
          </a:p>
          <a:p>
            <a:pPr marL="2873375" lvl="5">
              <a:tabLst>
                <a:tab pos="226695" algn="l"/>
                <a:tab pos="457200" algn="l"/>
              </a:tabLst>
            </a:pPr>
            <a:r>
              <a:rPr lang="nl-NL" sz="2400" b="1" dirty="0">
                <a:latin typeface="Calibri" pitchFamily="34" charset="0"/>
              </a:rPr>
              <a:t>						=&gt; digitaal ontsluiten</a:t>
            </a:r>
            <a:br>
              <a:rPr lang="nl-NL" sz="2400" b="1" dirty="0">
                <a:latin typeface="Calibri" pitchFamily="34" charset="0"/>
              </a:rPr>
            </a:br>
            <a:endParaRPr lang="nl-NL" dirty="0"/>
          </a:p>
          <a:p>
            <a:r>
              <a:rPr lang="nl-NL" dirty="0"/>
              <a:t> </a:t>
            </a:r>
          </a:p>
          <a:p>
            <a:pPr marL="742950" lvl="1" indent="-285750">
              <a:buFont typeface="Courier New" panose="02070309020205020404" pitchFamily="49" charset="0"/>
              <a:buChar char="o"/>
              <a:tabLst>
                <a:tab pos="226695" algn="l"/>
              </a:tabLst>
            </a:pPr>
            <a:endParaRPr lang="nl-NL" sz="2400" b="1" dirty="0">
              <a:latin typeface="Calibri" pitchFamily="34" charset="0"/>
            </a:endParaRPr>
          </a:p>
        </p:txBody>
      </p:sp>
      <p:sp>
        <p:nvSpPr>
          <p:cNvPr id="7" name="Tekstvak 6"/>
          <p:cNvSpPr txBox="1"/>
          <p:nvPr/>
        </p:nvSpPr>
        <p:spPr>
          <a:xfrm>
            <a:off x="3456726" y="4450535"/>
            <a:ext cx="674319" cy="784194"/>
          </a:xfrm>
          <a:prstGeom prst="rect">
            <a:avLst/>
          </a:prstGeom>
          <a:solidFill>
            <a:schemeClr val="bg1"/>
          </a:solidFill>
        </p:spPr>
        <p:txBody>
          <a:bodyPr wrap="square" rtlCol="0">
            <a:noAutofit/>
          </a:bodyPr>
          <a:lstStyle/>
          <a:p>
            <a:endParaRPr lang="nl-NL" dirty="0"/>
          </a:p>
        </p:txBody>
      </p:sp>
    </p:spTree>
    <p:extLst>
      <p:ext uri="{BB962C8B-B14F-4D97-AF65-F5344CB8AC3E}">
        <p14:creationId xmlns:p14="http://schemas.microsoft.com/office/powerpoint/2010/main" val="6722909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6146" y="267055"/>
            <a:ext cx="1626612" cy="1045491"/>
          </a:xfrm>
          <a:prstGeom prst="rect">
            <a:avLst/>
          </a:prstGeom>
          <a:solidFill>
            <a:srgbClr val="FFFFFF"/>
          </a:solidFill>
        </p:spPr>
      </p:pic>
      <p:grpSp>
        <p:nvGrpSpPr>
          <p:cNvPr id="41" name="Groep 40"/>
          <p:cNvGrpSpPr/>
          <p:nvPr/>
        </p:nvGrpSpPr>
        <p:grpSpPr>
          <a:xfrm>
            <a:off x="7242913" y="1874510"/>
            <a:ext cx="4016539" cy="3310728"/>
            <a:chOff x="1332882" y="1589687"/>
            <a:chExt cx="4016539" cy="3310728"/>
          </a:xfrm>
        </p:grpSpPr>
        <p:sp>
          <p:nvSpPr>
            <p:cNvPr id="28" name="Afgeronde rechthoek 27"/>
            <p:cNvSpPr/>
            <p:nvPr/>
          </p:nvSpPr>
          <p:spPr>
            <a:xfrm>
              <a:off x="1344626" y="1594978"/>
              <a:ext cx="1822072" cy="801069"/>
            </a:xfrm>
            <a:prstGeom prst="roundRect">
              <a:avLst/>
            </a:prstGeom>
            <a:solidFill>
              <a:srgbClr val="6F177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9" name="Tekstvak 28"/>
            <p:cNvSpPr txBox="1"/>
            <p:nvPr/>
          </p:nvSpPr>
          <p:spPr>
            <a:xfrm>
              <a:off x="1339957" y="1810846"/>
              <a:ext cx="1833817" cy="369332"/>
            </a:xfrm>
            <a:prstGeom prst="rect">
              <a:avLst/>
            </a:prstGeom>
            <a:noFill/>
          </p:spPr>
          <p:txBody>
            <a:bodyPr wrap="square" rtlCol="0">
              <a:spAutoFit/>
            </a:bodyPr>
            <a:lstStyle/>
            <a:p>
              <a:pPr algn="ctr"/>
              <a:r>
                <a:rPr lang="nl-NL" b="1" dirty="0">
                  <a:solidFill>
                    <a:schemeClr val="bg1"/>
                  </a:solidFill>
                </a:rPr>
                <a:t>Richting</a:t>
              </a:r>
            </a:p>
          </p:txBody>
        </p:sp>
        <p:sp>
          <p:nvSpPr>
            <p:cNvPr id="30" name="Afgeronde rechthoek 29"/>
            <p:cNvSpPr/>
            <p:nvPr/>
          </p:nvSpPr>
          <p:spPr>
            <a:xfrm>
              <a:off x="1344626" y="2831561"/>
              <a:ext cx="1822072" cy="801069"/>
            </a:xfrm>
            <a:prstGeom prst="roundRect">
              <a:avLst/>
            </a:prstGeom>
            <a:solidFill>
              <a:srgbClr val="E40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1" name="Tekstvak 30"/>
            <p:cNvSpPr txBox="1"/>
            <p:nvPr/>
          </p:nvSpPr>
          <p:spPr>
            <a:xfrm>
              <a:off x="1344626" y="3047429"/>
              <a:ext cx="1829149" cy="369332"/>
            </a:xfrm>
            <a:prstGeom prst="rect">
              <a:avLst/>
            </a:prstGeom>
            <a:noFill/>
          </p:spPr>
          <p:txBody>
            <a:bodyPr wrap="square" rtlCol="0">
              <a:spAutoFit/>
            </a:bodyPr>
            <a:lstStyle/>
            <a:p>
              <a:pPr algn="ctr"/>
              <a:r>
                <a:rPr lang="nl-NL" b="1" dirty="0">
                  <a:solidFill>
                    <a:schemeClr val="bg1"/>
                  </a:solidFill>
                </a:rPr>
                <a:t>Ruimte</a:t>
              </a:r>
            </a:p>
          </p:txBody>
        </p:sp>
        <p:sp>
          <p:nvSpPr>
            <p:cNvPr id="32" name="Afgeronde rechthoek 31"/>
            <p:cNvSpPr/>
            <p:nvPr/>
          </p:nvSpPr>
          <p:spPr>
            <a:xfrm>
              <a:off x="1339958" y="4099346"/>
              <a:ext cx="1822072" cy="801069"/>
            </a:xfrm>
            <a:prstGeom prst="roundRect">
              <a:avLst/>
            </a:prstGeom>
            <a:solidFill>
              <a:srgbClr val="ED6A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Tekstvak 32"/>
            <p:cNvSpPr txBox="1"/>
            <p:nvPr/>
          </p:nvSpPr>
          <p:spPr>
            <a:xfrm>
              <a:off x="1332882" y="4323483"/>
              <a:ext cx="1822073" cy="369332"/>
            </a:xfrm>
            <a:prstGeom prst="rect">
              <a:avLst/>
            </a:prstGeom>
            <a:noFill/>
          </p:spPr>
          <p:txBody>
            <a:bodyPr wrap="square" rtlCol="0">
              <a:spAutoFit/>
            </a:bodyPr>
            <a:lstStyle/>
            <a:p>
              <a:pPr algn="ctr"/>
              <a:r>
                <a:rPr lang="nl-NL" b="1" dirty="0">
                  <a:solidFill>
                    <a:schemeClr val="bg1"/>
                  </a:solidFill>
                </a:rPr>
                <a:t>Resultaat</a:t>
              </a:r>
            </a:p>
          </p:txBody>
        </p:sp>
        <p:sp>
          <p:nvSpPr>
            <p:cNvPr id="34" name="Afgeronde rechthoek 33"/>
            <p:cNvSpPr/>
            <p:nvPr/>
          </p:nvSpPr>
          <p:spPr>
            <a:xfrm>
              <a:off x="3521330" y="1589687"/>
              <a:ext cx="1822072" cy="3310728"/>
            </a:xfrm>
            <a:prstGeom prst="roundRect">
              <a:avLst/>
            </a:prstGeom>
            <a:solidFill>
              <a:srgbClr val="6B800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5" name="Tekstvak 34"/>
            <p:cNvSpPr txBox="1"/>
            <p:nvPr/>
          </p:nvSpPr>
          <p:spPr>
            <a:xfrm>
              <a:off x="3527348" y="2996484"/>
              <a:ext cx="1822073" cy="369332"/>
            </a:xfrm>
            <a:prstGeom prst="rect">
              <a:avLst/>
            </a:prstGeom>
            <a:noFill/>
          </p:spPr>
          <p:txBody>
            <a:bodyPr wrap="square" rtlCol="0">
              <a:spAutoFit/>
            </a:bodyPr>
            <a:lstStyle/>
            <a:p>
              <a:pPr algn="ctr"/>
              <a:r>
                <a:rPr lang="nl-NL" b="1" dirty="0">
                  <a:solidFill>
                    <a:schemeClr val="bg1"/>
                  </a:solidFill>
                </a:rPr>
                <a:t>Rekenschap</a:t>
              </a:r>
            </a:p>
          </p:txBody>
        </p:sp>
        <p:sp>
          <p:nvSpPr>
            <p:cNvPr id="36" name="PIJL-RECHTS 35"/>
            <p:cNvSpPr/>
            <p:nvPr/>
          </p:nvSpPr>
          <p:spPr>
            <a:xfrm rot="5400000">
              <a:off x="1960534" y="2389832"/>
              <a:ext cx="534040" cy="230798"/>
            </a:xfrm>
            <a:prstGeom prst="rightArrow">
              <a:avLst/>
            </a:prstGeom>
            <a:solidFill>
              <a:srgbClr val="2CB3E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7" name="PIJL-LINKS en -RECHTS 36"/>
            <p:cNvSpPr/>
            <p:nvPr/>
          </p:nvSpPr>
          <p:spPr>
            <a:xfrm>
              <a:off x="2994374" y="1898266"/>
              <a:ext cx="713433" cy="230798"/>
            </a:xfrm>
            <a:prstGeom prst="leftRightArrow">
              <a:avLst/>
            </a:prstGeom>
            <a:solidFill>
              <a:srgbClr val="2CB3E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PIJL-LINKS en -RECHTS 37"/>
            <p:cNvSpPr/>
            <p:nvPr/>
          </p:nvSpPr>
          <p:spPr>
            <a:xfrm>
              <a:off x="2994698" y="3158318"/>
              <a:ext cx="713433" cy="230798"/>
            </a:xfrm>
            <a:prstGeom prst="leftRightArrow">
              <a:avLst/>
            </a:prstGeom>
            <a:solidFill>
              <a:srgbClr val="2CB3E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9" name="PIJL-LINKS en -RECHTS 38"/>
            <p:cNvSpPr/>
            <p:nvPr/>
          </p:nvSpPr>
          <p:spPr>
            <a:xfrm>
              <a:off x="2985182" y="4343956"/>
              <a:ext cx="713433" cy="230798"/>
            </a:xfrm>
            <a:prstGeom prst="leftRightArrow">
              <a:avLst/>
            </a:prstGeom>
            <a:solidFill>
              <a:srgbClr val="2CB3E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PIJL-RECHTS 39"/>
            <p:cNvSpPr/>
            <p:nvPr/>
          </p:nvSpPr>
          <p:spPr>
            <a:xfrm rot="5400000">
              <a:off x="1960534" y="3638521"/>
              <a:ext cx="534040" cy="230798"/>
            </a:xfrm>
            <a:prstGeom prst="rightArrow">
              <a:avLst/>
            </a:prstGeom>
            <a:solidFill>
              <a:srgbClr val="2CB3E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0" name="Titel 2">
            <a:extLst>
              <a:ext uri="{FF2B5EF4-FFF2-40B4-BE49-F238E27FC236}">
                <a16:creationId xmlns:a16="http://schemas.microsoft.com/office/drawing/2014/main" xmlns="" id="{32818234-CC9C-48ED-AC4A-5B52CB0113A2}"/>
              </a:ext>
            </a:extLst>
          </p:cNvPr>
          <p:cNvSpPr txBox="1">
            <a:spLocks/>
          </p:cNvSpPr>
          <p:nvPr/>
        </p:nvSpPr>
        <p:spPr>
          <a:xfrm>
            <a:off x="512334" y="267053"/>
            <a:ext cx="10190165" cy="13255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nl-NL" sz="4000" b="1" dirty="0">
                <a:solidFill>
                  <a:srgbClr val="2CB3EA"/>
                </a:solidFill>
                <a:latin typeface="Calibri"/>
              </a:rPr>
              <a:t>Afspraken vooraf – verantwoording achteraf</a:t>
            </a:r>
          </a:p>
          <a:p>
            <a:pPr fontAlgn="auto">
              <a:spcAft>
                <a:spcPts val="0"/>
              </a:spcAft>
              <a:defRPr/>
            </a:pPr>
            <a:r>
              <a:rPr lang="nl-NL" sz="4000" b="1" dirty="0">
                <a:solidFill>
                  <a:srgbClr val="2CB3EA"/>
                </a:solidFill>
                <a:latin typeface="Calibri"/>
              </a:rPr>
              <a:t>Ruimte voor schoolbesturen en scholen</a:t>
            </a:r>
          </a:p>
          <a:p>
            <a:pPr algn="r" fontAlgn="auto">
              <a:spcAft>
                <a:spcPts val="0"/>
              </a:spcAft>
              <a:defRPr/>
            </a:pPr>
            <a:r>
              <a:rPr lang="nl-NL" sz="3600" b="1" dirty="0">
                <a:solidFill>
                  <a:prstClr val="black"/>
                </a:solidFill>
              </a:rPr>
              <a:t> </a:t>
            </a:r>
          </a:p>
        </p:txBody>
      </p:sp>
      <p:sp>
        <p:nvSpPr>
          <p:cNvPr id="3" name="Rechthoek 2">
            <a:extLst>
              <a:ext uri="{FF2B5EF4-FFF2-40B4-BE49-F238E27FC236}">
                <a16:creationId xmlns:a16="http://schemas.microsoft.com/office/drawing/2014/main" xmlns="" id="{E46D6439-FB9B-458C-BC2D-28E3B1760FD3}"/>
              </a:ext>
            </a:extLst>
          </p:cNvPr>
          <p:cNvSpPr/>
          <p:nvPr/>
        </p:nvSpPr>
        <p:spPr>
          <a:xfrm>
            <a:off x="512333" y="1785523"/>
            <a:ext cx="6981660" cy="2746906"/>
          </a:xfrm>
          <a:prstGeom prst="rect">
            <a:avLst/>
          </a:prstGeom>
        </p:spPr>
        <p:txBody>
          <a:bodyPr wrap="square">
            <a:spAutoFit/>
          </a:bodyPr>
          <a:lstStyle/>
          <a:p>
            <a:r>
              <a:rPr lang="en-US" b="1" dirty="0">
                <a:latin typeface="Calibri" pitchFamily="34" charset="0"/>
              </a:rPr>
              <a:t>Op basis van </a:t>
            </a:r>
            <a:r>
              <a:rPr lang="en-US" b="1" dirty="0" err="1">
                <a:latin typeface="Calibri" pitchFamily="34" charset="0"/>
              </a:rPr>
              <a:t>besturingsfilosofie</a:t>
            </a:r>
            <a:r>
              <a:rPr lang="en-US" b="1" dirty="0">
                <a:latin typeface="Calibri" pitchFamily="34" charset="0"/>
              </a:rPr>
              <a:t> - </a:t>
            </a:r>
            <a:r>
              <a:rPr lang="en-US" b="1" dirty="0" err="1">
                <a:latin typeface="Calibri" pitchFamily="34" charset="0"/>
              </a:rPr>
              <a:t>gezamenlijke</a:t>
            </a:r>
            <a:r>
              <a:rPr lang="en-US" b="1" dirty="0">
                <a:latin typeface="Calibri" pitchFamily="34" charset="0"/>
              </a:rPr>
              <a:t> </a:t>
            </a:r>
            <a:r>
              <a:rPr lang="en-US" b="1" dirty="0" err="1">
                <a:latin typeface="Calibri" pitchFamily="34" charset="0"/>
              </a:rPr>
              <a:t>waarden</a:t>
            </a:r>
            <a:r>
              <a:rPr lang="en-US" b="1" dirty="0">
                <a:latin typeface="Calibri" pitchFamily="34" charset="0"/>
              </a:rPr>
              <a:t> </a:t>
            </a:r>
            <a:r>
              <a:rPr lang="en-US" b="1" dirty="0" err="1">
                <a:latin typeface="Calibri" pitchFamily="34" charset="0"/>
              </a:rPr>
              <a:t>en</a:t>
            </a:r>
            <a:r>
              <a:rPr lang="en-US" b="1" dirty="0">
                <a:latin typeface="Calibri" pitchFamily="34" charset="0"/>
              </a:rPr>
              <a:t> </a:t>
            </a:r>
            <a:r>
              <a:rPr lang="en-US" b="1" dirty="0" err="1">
                <a:latin typeface="Calibri" pitchFamily="34" charset="0"/>
              </a:rPr>
              <a:t>normen</a:t>
            </a:r>
            <a:r>
              <a:rPr lang="en-US" b="1" dirty="0">
                <a:latin typeface="Calibri" pitchFamily="34" charset="0"/>
              </a:rPr>
              <a:t>:</a:t>
            </a:r>
          </a:p>
          <a:p>
            <a:endParaRPr lang="en-US" sz="1050" b="1" dirty="0">
              <a:latin typeface="Calibri" pitchFamily="34" charset="0"/>
            </a:endParaRPr>
          </a:p>
          <a:p>
            <a:pPr marL="285750" indent="-285750">
              <a:buFontTx/>
              <a:buChar char="-"/>
            </a:pPr>
            <a:r>
              <a:rPr lang="en-US" sz="2400" b="1" dirty="0" err="1">
                <a:latin typeface="Calibri" pitchFamily="34" charset="0"/>
              </a:rPr>
              <a:t>Solidariteit</a:t>
            </a:r>
            <a:endParaRPr lang="en-US" sz="2400" b="1" dirty="0">
              <a:latin typeface="Calibri" pitchFamily="34" charset="0"/>
            </a:endParaRPr>
          </a:p>
          <a:p>
            <a:pPr marL="285750" indent="-285750">
              <a:buFontTx/>
              <a:buChar char="-"/>
            </a:pPr>
            <a:r>
              <a:rPr lang="en-US" sz="2400" b="1" dirty="0" err="1">
                <a:latin typeface="Calibri" pitchFamily="34" charset="0"/>
              </a:rPr>
              <a:t>Subsidiariteit</a:t>
            </a:r>
            <a:endParaRPr lang="en-US" sz="2400" b="1" dirty="0">
              <a:latin typeface="Calibri" pitchFamily="34" charset="0"/>
            </a:endParaRPr>
          </a:p>
          <a:p>
            <a:pPr marL="285750" indent="-285750">
              <a:buFontTx/>
              <a:buChar char="-"/>
            </a:pPr>
            <a:r>
              <a:rPr lang="en-US" sz="2400" b="1" dirty="0" err="1">
                <a:latin typeface="Calibri" pitchFamily="34" charset="0"/>
              </a:rPr>
              <a:t>Transparantie</a:t>
            </a:r>
            <a:endParaRPr lang="en-US" sz="2400" b="1" dirty="0">
              <a:latin typeface="Calibri" pitchFamily="34" charset="0"/>
            </a:endParaRPr>
          </a:p>
          <a:p>
            <a:pPr marL="285750" indent="-285750">
              <a:buFontTx/>
              <a:buChar char="-"/>
            </a:pPr>
            <a:r>
              <a:rPr lang="en-US" sz="2400" b="1" dirty="0">
                <a:latin typeface="Calibri" pitchFamily="34" charset="0"/>
              </a:rPr>
              <a:t>Lean </a:t>
            </a:r>
            <a:r>
              <a:rPr lang="en-US" sz="2400" b="1" dirty="0" err="1">
                <a:latin typeface="Calibri" pitchFamily="34" charset="0"/>
              </a:rPr>
              <a:t>en</a:t>
            </a:r>
            <a:r>
              <a:rPr lang="en-US" sz="2400" b="1" dirty="0">
                <a:latin typeface="Calibri" pitchFamily="34" charset="0"/>
              </a:rPr>
              <a:t> mean</a:t>
            </a:r>
          </a:p>
          <a:p>
            <a:pPr marL="285750" indent="-285750">
              <a:buFontTx/>
              <a:buChar char="-"/>
            </a:pPr>
            <a:r>
              <a:rPr lang="en-US" sz="2400" b="1" dirty="0" err="1">
                <a:latin typeface="Calibri" pitchFamily="34" charset="0"/>
              </a:rPr>
              <a:t>Stokje</a:t>
            </a:r>
            <a:r>
              <a:rPr lang="en-US" sz="2400" b="1" dirty="0">
                <a:latin typeface="Calibri" pitchFamily="34" charset="0"/>
              </a:rPr>
              <a:t> </a:t>
            </a:r>
            <a:r>
              <a:rPr lang="en-US" sz="2400" b="1" dirty="0" err="1">
                <a:latin typeface="Calibri" pitchFamily="34" charset="0"/>
              </a:rPr>
              <a:t>blijven</a:t>
            </a:r>
            <a:r>
              <a:rPr lang="en-US" sz="2400" b="1" dirty="0">
                <a:latin typeface="Calibri" pitchFamily="34" charset="0"/>
              </a:rPr>
              <a:t> </a:t>
            </a:r>
            <a:r>
              <a:rPr lang="en-US" sz="2400" b="1" dirty="0" err="1">
                <a:latin typeface="Calibri" pitchFamily="34" charset="0"/>
              </a:rPr>
              <a:t>vasthouden</a:t>
            </a:r>
            <a:r>
              <a:rPr lang="en-US" sz="2400" b="1" dirty="0">
                <a:latin typeface="Calibri" pitchFamily="34" charset="0"/>
              </a:rPr>
              <a:t> </a:t>
            </a:r>
          </a:p>
          <a:p>
            <a:r>
              <a:rPr lang="en-US" sz="2400" b="1" dirty="0">
                <a:latin typeface="Calibri" pitchFamily="34" charset="0"/>
              </a:rPr>
              <a:t>     (</a:t>
            </a:r>
            <a:r>
              <a:rPr lang="en-US" sz="2400" b="1" dirty="0" err="1">
                <a:latin typeface="Calibri" pitchFamily="34" charset="0"/>
              </a:rPr>
              <a:t>warme</a:t>
            </a:r>
            <a:r>
              <a:rPr lang="en-US" sz="2400" b="1" dirty="0">
                <a:latin typeface="Calibri" pitchFamily="34" charset="0"/>
              </a:rPr>
              <a:t> </a:t>
            </a:r>
            <a:r>
              <a:rPr lang="en-US" sz="2400" b="1" dirty="0" err="1">
                <a:latin typeface="Calibri" pitchFamily="34" charset="0"/>
              </a:rPr>
              <a:t>overdracht</a:t>
            </a:r>
            <a:r>
              <a:rPr lang="en-US" sz="2400" b="1" dirty="0">
                <a:latin typeface="Calibri" pitchFamily="34" charset="0"/>
              </a:rPr>
              <a:t>) op </a:t>
            </a:r>
            <a:r>
              <a:rPr lang="en-US" sz="2400" b="1" dirty="0" err="1">
                <a:latin typeface="Calibri" pitchFamily="34" charset="0"/>
              </a:rPr>
              <a:t>alle</a:t>
            </a:r>
            <a:r>
              <a:rPr lang="en-US" sz="2400" b="1" dirty="0">
                <a:latin typeface="Calibri" pitchFamily="34" charset="0"/>
              </a:rPr>
              <a:t> </a:t>
            </a:r>
            <a:r>
              <a:rPr lang="en-US" sz="2400" b="1" dirty="0" err="1">
                <a:latin typeface="Calibri" pitchFamily="34" charset="0"/>
              </a:rPr>
              <a:t>niveaus</a:t>
            </a:r>
            <a:endParaRPr lang="en-US" sz="2400" dirty="0">
              <a:solidFill>
                <a:srgbClr val="2CB3EA"/>
              </a:solidFill>
              <a:latin typeface="Calibri" pitchFamily="34" charset="0"/>
            </a:endParaRPr>
          </a:p>
        </p:txBody>
      </p:sp>
      <p:sp>
        <p:nvSpPr>
          <p:cNvPr id="4" name="Rechthoek 3">
            <a:extLst>
              <a:ext uri="{FF2B5EF4-FFF2-40B4-BE49-F238E27FC236}">
                <a16:creationId xmlns:a16="http://schemas.microsoft.com/office/drawing/2014/main" xmlns="" id="{1B1D1A8D-276A-436A-BDAF-5755FD445613}"/>
              </a:ext>
            </a:extLst>
          </p:cNvPr>
          <p:cNvSpPr/>
          <p:nvPr/>
        </p:nvSpPr>
        <p:spPr>
          <a:xfrm>
            <a:off x="7687182" y="5607711"/>
            <a:ext cx="3861305" cy="1000274"/>
          </a:xfrm>
          <a:prstGeom prst="rect">
            <a:avLst/>
          </a:prstGeom>
        </p:spPr>
        <p:txBody>
          <a:bodyPr wrap="square">
            <a:spAutoFit/>
          </a:bodyPr>
          <a:lstStyle/>
          <a:p>
            <a:pPr>
              <a:spcAft>
                <a:spcPts val="600"/>
              </a:spcAft>
            </a:pPr>
            <a:r>
              <a:rPr lang="en-US" b="1" dirty="0" err="1">
                <a:solidFill>
                  <a:srgbClr val="2CB3EA"/>
                </a:solidFill>
                <a:latin typeface="Calibri" pitchFamily="34" charset="0"/>
              </a:rPr>
              <a:t>Professionele</a:t>
            </a:r>
            <a:r>
              <a:rPr lang="en-US" b="1" dirty="0">
                <a:solidFill>
                  <a:srgbClr val="2CB3EA"/>
                </a:solidFill>
                <a:latin typeface="Calibri" pitchFamily="34" charset="0"/>
              </a:rPr>
              <a:t> (</a:t>
            </a:r>
            <a:r>
              <a:rPr lang="en-US" b="1" dirty="0" err="1">
                <a:solidFill>
                  <a:srgbClr val="2CB3EA"/>
                </a:solidFill>
                <a:latin typeface="Calibri" pitchFamily="34" charset="0"/>
              </a:rPr>
              <a:t>aanspreek</a:t>
            </a:r>
            <a:r>
              <a:rPr lang="en-US" b="1" dirty="0">
                <a:solidFill>
                  <a:srgbClr val="2CB3EA"/>
                </a:solidFill>
                <a:latin typeface="Calibri" pitchFamily="34" charset="0"/>
              </a:rPr>
              <a:t>)</a:t>
            </a:r>
            <a:r>
              <a:rPr lang="en-US" b="1" dirty="0" err="1">
                <a:solidFill>
                  <a:srgbClr val="2CB3EA"/>
                </a:solidFill>
                <a:latin typeface="Calibri" pitchFamily="34" charset="0"/>
              </a:rPr>
              <a:t>cultuur</a:t>
            </a:r>
            <a:r>
              <a:rPr lang="en-US" b="1" dirty="0">
                <a:solidFill>
                  <a:srgbClr val="2CB3EA"/>
                </a:solidFill>
                <a:latin typeface="Calibri" pitchFamily="34" charset="0"/>
              </a:rPr>
              <a:t>!</a:t>
            </a:r>
          </a:p>
          <a:p>
            <a:pPr marL="342900" indent="-342900">
              <a:buFont typeface="Arial" panose="020B0604020202020204" pitchFamily="34" charset="0"/>
              <a:buChar char="•"/>
            </a:pPr>
            <a:r>
              <a:rPr lang="en-US" b="1" dirty="0">
                <a:solidFill>
                  <a:srgbClr val="2CB3EA"/>
                </a:solidFill>
                <a:latin typeface="Calibri" pitchFamily="34" charset="0"/>
              </a:rPr>
              <a:t>FUNCTIONEEL </a:t>
            </a:r>
          </a:p>
          <a:p>
            <a:pPr marL="342900" indent="-342900">
              <a:buFont typeface="Arial" panose="020B0604020202020204" pitchFamily="34" charset="0"/>
              <a:buChar char="•"/>
            </a:pPr>
            <a:r>
              <a:rPr lang="en-US" b="1" dirty="0">
                <a:solidFill>
                  <a:srgbClr val="2CB3EA"/>
                </a:solidFill>
                <a:latin typeface="Calibri" pitchFamily="34" charset="0"/>
              </a:rPr>
              <a:t>FORMEEL</a:t>
            </a:r>
            <a:endParaRPr lang="en-US" dirty="0">
              <a:solidFill>
                <a:srgbClr val="2CB3EA"/>
              </a:solidFill>
              <a:latin typeface="Calibri" pitchFamily="34" charset="0"/>
            </a:endParaRPr>
          </a:p>
        </p:txBody>
      </p:sp>
      <p:pic>
        <p:nvPicPr>
          <p:cNvPr id="5124" name="Picture 4" descr="Afbeeldingsresultaat voor radertjes">
            <a:extLst>
              <a:ext uri="{FF2B5EF4-FFF2-40B4-BE49-F238E27FC236}">
                <a16:creationId xmlns:a16="http://schemas.microsoft.com/office/drawing/2014/main" xmlns="" id="{703F3E24-7AE1-4E9B-9085-AC8600521A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269" y="4628779"/>
            <a:ext cx="2695065" cy="2021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01403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510" t="20444" r="32285" b="9079"/>
          <a:stretch/>
        </p:blipFill>
        <p:spPr bwMode="auto">
          <a:xfrm>
            <a:off x="1694592" y="-13029"/>
            <a:ext cx="10088105" cy="6871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Afbeelding 7">
            <a:extLst>
              <a:ext uri="{FF2B5EF4-FFF2-40B4-BE49-F238E27FC236}">
                <a16:creationId xmlns:a16="http://schemas.microsoft.com/office/drawing/2014/main" xmlns="" id="{9D4DE143-057F-4823-9E1B-318AC01403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732" y="4589418"/>
            <a:ext cx="1911209" cy="1228414"/>
          </a:xfrm>
          <a:prstGeom prst="rect">
            <a:avLst/>
          </a:prstGeom>
          <a:solidFill>
            <a:srgbClr val="FFFFFF"/>
          </a:solidFill>
        </p:spPr>
      </p:pic>
    </p:spTree>
    <p:extLst>
      <p:ext uri="{BB962C8B-B14F-4D97-AF65-F5344CB8AC3E}">
        <p14:creationId xmlns:p14="http://schemas.microsoft.com/office/powerpoint/2010/main" val="4640168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xmlns="" id="{E4746228-8FAA-4912-8AC6-3606DF97661A}"/>
              </a:ext>
            </a:extLst>
          </p:cNvPr>
          <p:cNvPicPr>
            <a:picLocks noChangeAspect="1"/>
          </p:cNvPicPr>
          <p:nvPr/>
        </p:nvPicPr>
        <p:blipFill>
          <a:blip r:embed="rId2"/>
          <a:stretch>
            <a:fillRect/>
          </a:stretch>
        </p:blipFill>
        <p:spPr>
          <a:xfrm>
            <a:off x="181347" y="325362"/>
            <a:ext cx="9406146" cy="6532638"/>
          </a:xfrm>
          <a:prstGeom prst="rect">
            <a:avLst/>
          </a:prstGeom>
        </p:spPr>
      </p:pic>
      <p:pic>
        <p:nvPicPr>
          <p:cNvPr id="3" name="Afbeelding 2">
            <a:extLst>
              <a:ext uri="{FF2B5EF4-FFF2-40B4-BE49-F238E27FC236}">
                <a16:creationId xmlns:a16="http://schemas.microsoft.com/office/drawing/2014/main" xmlns="" id="{2B6EA7F8-2004-4F7C-93BC-4FEF839423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346" y="242288"/>
            <a:ext cx="1626612" cy="1026787"/>
          </a:xfrm>
          <a:prstGeom prst="rect">
            <a:avLst/>
          </a:prstGeom>
          <a:solidFill>
            <a:srgbClr val="FFFFFF"/>
          </a:solidFill>
        </p:spPr>
      </p:pic>
      <p:sp>
        <p:nvSpPr>
          <p:cNvPr id="6" name="Rechthoek 5"/>
          <p:cNvSpPr/>
          <p:nvPr/>
        </p:nvSpPr>
        <p:spPr>
          <a:xfrm rot="1311705">
            <a:off x="6827666" y="1338243"/>
            <a:ext cx="5519653" cy="34778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nl-NL" sz="3600" b="1" cap="none" spc="0" dirty="0">
                <a:ln w="11430"/>
                <a:solidFill>
                  <a:srgbClr val="002060"/>
                </a:solidFill>
                <a:effectLst>
                  <a:outerShdw blurRad="50800" dist="39000" dir="5460000" algn="tl">
                    <a:srgbClr val="000000">
                      <a:alpha val="38000"/>
                    </a:srgbClr>
                  </a:outerShdw>
                </a:effectLst>
              </a:rPr>
              <a:t>VERKNOOPT:</a:t>
            </a:r>
          </a:p>
          <a:p>
            <a:pPr marL="685800" indent="-685800">
              <a:spcBef>
                <a:spcPts val="1200"/>
              </a:spcBef>
              <a:buFontTx/>
              <a:buChar char="-"/>
            </a:pPr>
            <a:r>
              <a:rPr lang="nl-NL" sz="3600" b="1" dirty="0">
                <a:ln w="11430"/>
                <a:solidFill>
                  <a:srgbClr val="002060"/>
                </a:solidFill>
                <a:effectLst>
                  <a:outerShdw blurRad="50800" dist="39000" dir="5460000" algn="tl">
                    <a:srgbClr val="000000">
                      <a:alpha val="38000"/>
                    </a:srgbClr>
                  </a:outerShdw>
                </a:effectLst>
              </a:rPr>
              <a:t>Eigenaarschap</a:t>
            </a:r>
          </a:p>
          <a:p>
            <a:pPr marL="685800" indent="-685800">
              <a:spcBef>
                <a:spcPts val="1200"/>
              </a:spcBef>
              <a:buFontTx/>
              <a:buChar char="-"/>
            </a:pPr>
            <a:r>
              <a:rPr lang="nl-NL" sz="3600" b="1" cap="none" spc="0" dirty="0">
                <a:ln w="11430"/>
                <a:solidFill>
                  <a:srgbClr val="002060"/>
                </a:solidFill>
                <a:effectLst>
                  <a:outerShdw blurRad="50800" dist="39000" dir="5460000" algn="tl">
                    <a:srgbClr val="000000">
                      <a:alpha val="38000"/>
                    </a:srgbClr>
                  </a:outerShdw>
                </a:effectLst>
              </a:rPr>
              <a:t>Verantwoordelijkheid</a:t>
            </a:r>
          </a:p>
          <a:p>
            <a:pPr marL="685800" indent="-685800">
              <a:spcBef>
                <a:spcPts val="1200"/>
              </a:spcBef>
              <a:buFontTx/>
              <a:buChar char="-"/>
            </a:pPr>
            <a:r>
              <a:rPr lang="nl-NL" sz="3600" b="1" dirty="0">
                <a:ln w="11430"/>
                <a:solidFill>
                  <a:srgbClr val="002060"/>
                </a:solidFill>
                <a:effectLst>
                  <a:outerShdw blurRad="50800" dist="39000" dir="5460000" algn="tl">
                    <a:srgbClr val="000000">
                      <a:alpha val="38000"/>
                    </a:srgbClr>
                  </a:outerShdw>
                </a:effectLst>
              </a:rPr>
              <a:t>Medezeggenschap</a:t>
            </a:r>
          </a:p>
          <a:p>
            <a:pPr marL="685800" indent="-685800">
              <a:spcBef>
                <a:spcPts val="1200"/>
              </a:spcBef>
              <a:buFontTx/>
              <a:buChar char="-"/>
            </a:pPr>
            <a:r>
              <a:rPr lang="nl-NL" sz="3600" b="1" cap="none" spc="0" dirty="0" err="1">
                <a:ln w="11430"/>
                <a:solidFill>
                  <a:srgbClr val="002060"/>
                </a:solidFill>
                <a:effectLst>
                  <a:outerShdw blurRad="50800" dist="39000" dir="5460000" algn="tl">
                    <a:srgbClr val="000000">
                      <a:alpha val="38000"/>
                    </a:srgbClr>
                  </a:outerShdw>
                </a:effectLst>
              </a:rPr>
              <a:t>Governance</a:t>
            </a:r>
            <a:endParaRPr lang="nl-NL" sz="5400" b="1" cap="none" spc="0" dirty="0">
              <a:ln w="11430"/>
              <a:solidFill>
                <a:srgbClr val="00206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0431075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p:cNvPicPr>
          <p:nvPr>
            <p:ph idx="1"/>
          </p:nvPr>
        </p:nvPicPr>
        <p:blipFill>
          <a:blip r:embed="rId2" cstate="print"/>
          <a:stretch>
            <a:fillRect/>
          </a:stretch>
        </p:blipFill>
        <p:spPr>
          <a:xfrm>
            <a:off x="0" y="0"/>
            <a:ext cx="6311605" cy="6338397"/>
          </a:xfrm>
          <a:prstGeom prst="rect">
            <a:avLst/>
          </a:prstGeom>
        </p:spPr>
      </p:pic>
      <p:sp>
        <p:nvSpPr>
          <p:cNvPr id="5" name="Rechthoek 4"/>
          <p:cNvSpPr/>
          <p:nvPr/>
        </p:nvSpPr>
        <p:spPr>
          <a:xfrm>
            <a:off x="6925774" y="326715"/>
            <a:ext cx="5127622" cy="400110"/>
          </a:xfrm>
          <a:prstGeom prst="rect">
            <a:avLst/>
          </a:prstGeom>
        </p:spPr>
        <p:txBody>
          <a:bodyPr wrap="none">
            <a:spAutoFit/>
          </a:bodyPr>
          <a:lstStyle/>
          <a:p>
            <a:r>
              <a:rPr lang="en-US" sz="2000" b="1" dirty="0"/>
              <a:t>IT TAKES A VILLAGE TO RAISE A CHILD</a:t>
            </a:r>
            <a:endParaRPr lang="nl-NL" sz="2000" dirty="0"/>
          </a:p>
        </p:txBody>
      </p:sp>
      <p:sp>
        <p:nvSpPr>
          <p:cNvPr id="9" name="Rechthoek 8"/>
          <p:cNvSpPr/>
          <p:nvPr/>
        </p:nvSpPr>
        <p:spPr>
          <a:xfrm>
            <a:off x="6795437" y="1005839"/>
            <a:ext cx="5396564" cy="3622530"/>
          </a:xfrm>
          <a:prstGeom prst="rect">
            <a:avLst/>
          </a:prstGeom>
        </p:spPr>
        <p:txBody>
          <a:bodyPr wrap="square">
            <a:spAutoFit/>
          </a:bodyPr>
          <a:lstStyle/>
          <a:p>
            <a:pPr algn="ctr">
              <a:lnSpc>
                <a:spcPct val="115000"/>
              </a:lnSpc>
              <a:spcAft>
                <a:spcPts val="1000"/>
              </a:spcAft>
              <a:tabLst>
                <a:tab pos="226695" algn="l"/>
                <a:tab pos="449580" algn="l"/>
              </a:tabLst>
            </a:pPr>
            <a:r>
              <a:rPr lang="nl-NL" b="1" dirty="0">
                <a:solidFill>
                  <a:srgbClr val="00B050"/>
                </a:solidFill>
                <a:latin typeface="Calibri"/>
                <a:ea typeface="Calibri"/>
                <a:cs typeface="Calibri"/>
              </a:rPr>
              <a:t>vanuit een gezamenlijke visie</a:t>
            </a:r>
            <a:endParaRPr lang="nl-NL" dirty="0">
              <a:solidFill>
                <a:srgbClr val="00B050"/>
              </a:solidFill>
              <a:latin typeface="Verdana"/>
              <a:ea typeface="Calibri"/>
              <a:cs typeface="Times New Roman"/>
            </a:endParaRPr>
          </a:p>
          <a:p>
            <a:pPr algn="ctr">
              <a:lnSpc>
                <a:spcPct val="115000"/>
              </a:lnSpc>
              <a:spcAft>
                <a:spcPts val="1000"/>
              </a:spcAft>
              <a:tabLst>
                <a:tab pos="226695" algn="l"/>
                <a:tab pos="449580" algn="l"/>
              </a:tabLst>
            </a:pPr>
            <a:r>
              <a:rPr lang="nl-NL" sz="1400" b="1" dirty="0">
                <a:solidFill>
                  <a:srgbClr val="000000"/>
                </a:solidFill>
                <a:latin typeface="Calibri"/>
                <a:ea typeface="Calibri"/>
                <a:cs typeface="Calibri"/>
              </a:rPr>
              <a:t>van onderwijsbestuurders en gemeentebestuurders</a:t>
            </a:r>
            <a:endParaRPr lang="nl-NL" sz="1600" dirty="0">
              <a:latin typeface="Verdana"/>
              <a:ea typeface="Calibri"/>
              <a:cs typeface="Times New Roman"/>
            </a:endParaRPr>
          </a:p>
          <a:p>
            <a:pPr algn="ctr">
              <a:lnSpc>
                <a:spcPct val="115000"/>
              </a:lnSpc>
              <a:spcAft>
                <a:spcPts val="1000"/>
              </a:spcAft>
              <a:tabLst>
                <a:tab pos="226695" algn="l"/>
                <a:tab pos="449580" algn="l"/>
              </a:tabLst>
            </a:pPr>
            <a:r>
              <a:rPr lang="nl-NL" b="1" dirty="0">
                <a:solidFill>
                  <a:srgbClr val="00B050"/>
                </a:solidFill>
                <a:latin typeface="Calibri"/>
                <a:ea typeface="Calibri"/>
                <a:cs typeface="Calibri"/>
              </a:rPr>
              <a:t>samen</a:t>
            </a:r>
            <a:endParaRPr lang="nl-NL" dirty="0">
              <a:solidFill>
                <a:srgbClr val="00B050"/>
              </a:solidFill>
              <a:latin typeface="Verdana"/>
              <a:ea typeface="Calibri"/>
              <a:cs typeface="Times New Roman"/>
            </a:endParaRPr>
          </a:p>
          <a:p>
            <a:pPr algn="ctr">
              <a:lnSpc>
                <a:spcPct val="115000"/>
              </a:lnSpc>
              <a:spcAft>
                <a:spcPts val="1000"/>
              </a:spcAft>
              <a:tabLst>
                <a:tab pos="226695" algn="l"/>
                <a:tab pos="449580" algn="l"/>
              </a:tabLst>
            </a:pPr>
            <a:r>
              <a:rPr lang="nl-NL" sz="1400" b="1" dirty="0">
                <a:solidFill>
                  <a:srgbClr val="000000"/>
                </a:solidFill>
                <a:latin typeface="Calibri"/>
                <a:ea typeface="Calibri"/>
                <a:cs typeface="Calibri"/>
              </a:rPr>
              <a:t>met Ouders, Kinderopvangorganisaties, Jeugdhulp, </a:t>
            </a:r>
            <a:br>
              <a:rPr lang="nl-NL" sz="1400" b="1" dirty="0">
                <a:solidFill>
                  <a:srgbClr val="000000"/>
                </a:solidFill>
                <a:latin typeface="Calibri"/>
                <a:ea typeface="Calibri"/>
                <a:cs typeface="Calibri"/>
              </a:rPr>
            </a:br>
            <a:r>
              <a:rPr lang="nl-NL" sz="1400" b="1" dirty="0">
                <a:solidFill>
                  <a:srgbClr val="000000"/>
                </a:solidFill>
                <a:latin typeface="Calibri"/>
                <a:ea typeface="Calibri"/>
                <a:cs typeface="Calibri"/>
              </a:rPr>
              <a:t>Welzijn en Jeugdgezondheidszorg </a:t>
            </a:r>
            <a:endParaRPr lang="nl-NL" sz="1400" dirty="0">
              <a:latin typeface="Verdana"/>
              <a:ea typeface="Calibri"/>
              <a:cs typeface="Times New Roman"/>
            </a:endParaRPr>
          </a:p>
          <a:p>
            <a:pPr algn="ctr">
              <a:lnSpc>
                <a:spcPct val="115000"/>
              </a:lnSpc>
              <a:spcAft>
                <a:spcPts val="1000"/>
              </a:spcAft>
              <a:tabLst>
                <a:tab pos="226695" algn="l"/>
                <a:tab pos="449580" algn="l"/>
              </a:tabLst>
            </a:pPr>
            <a:r>
              <a:rPr lang="nl-NL" b="1" dirty="0">
                <a:solidFill>
                  <a:srgbClr val="00B050"/>
                </a:solidFill>
                <a:latin typeface="Calibri"/>
                <a:ea typeface="Calibri"/>
                <a:cs typeface="Calibri"/>
              </a:rPr>
              <a:t>op weg</a:t>
            </a:r>
            <a:endParaRPr lang="nl-NL" dirty="0">
              <a:solidFill>
                <a:srgbClr val="00B050"/>
              </a:solidFill>
              <a:latin typeface="Verdana"/>
              <a:ea typeface="Calibri"/>
              <a:cs typeface="Times New Roman"/>
            </a:endParaRPr>
          </a:p>
          <a:p>
            <a:pPr algn="ctr">
              <a:lnSpc>
                <a:spcPct val="115000"/>
              </a:lnSpc>
              <a:spcAft>
                <a:spcPts val="1000"/>
              </a:spcAft>
              <a:tabLst>
                <a:tab pos="87313" algn="l"/>
              </a:tabLst>
            </a:pPr>
            <a:r>
              <a:rPr lang="nl-NL" sz="1400" b="1" dirty="0">
                <a:solidFill>
                  <a:srgbClr val="000000"/>
                </a:solidFill>
                <a:latin typeface="Calibri"/>
                <a:ea typeface="Calibri"/>
                <a:cs typeface="Calibri"/>
              </a:rPr>
              <a:t>via intensieve interprofessionele samenwerking, gericht op </a:t>
            </a:r>
            <a:br>
              <a:rPr lang="nl-NL" sz="1400" b="1" dirty="0">
                <a:solidFill>
                  <a:srgbClr val="000000"/>
                </a:solidFill>
                <a:latin typeface="Calibri"/>
                <a:ea typeface="Calibri"/>
                <a:cs typeface="Calibri"/>
              </a:rPr>
            </a:br>
            <a:r>
              <a:rPr lang="nl-NL" sz="1400" b="1" dirty="0">
                <a:solidFill>
                  <a:srgbClr val="000000"/>
                </a:solidFill>
                <a:latin typeface="Calibri"/>
                <a:ea typeface="Calibri"/>
                <a:cs typeface="Calibri"/>
              </a:rPr>
              <a:t>preventie, </a:t>
            </a:r>
            <a:r>
              <a:rPr lang="nl-NL" sz="1400" b="1" dirty="0" err="1">
                <a:solidFill>
                  <a:srgbClr val="000000"/>
                </a:solidFill>
                <a:latin typeface="Calibri"/>
                <a:ea typeface="Calibri"/>
                <a:cs typeface="Calibri"/>
              </a:rPr>
              <a:t>vroegsignalering</a:t>
            </a:r>
            <a:r>
              <a:rPr lang="nl-NL" sz="1400" b="1" dirty="0">
                <a:solidFill>
                  <a:srgbClr val="000000"/>
                </a:solidFill>
                <a:latin typeface="Calibri"/>
                <a:ea typeface="Calibri"/>
                <a:cs typeface="Calibri"/>
              </a:rPr>
              <a:t>, </a:t>
            </a:r>
            <a:r>
              <a:rPr lang="nl-NL" sz="1400" b="1" dirty="0" err="1">
                <a:solidFill>
                  <a:srgbClr val="000000"/>
                </a:solidFill>
                <a:latin typeface="Calibri"/>
                <a:ea typeface="Calibri"/>
                <a:cs typeface="Calibri"/>
              </a:rPr>
              <a:t>demedicaliseren</a:t>
            </a:r>
            <a:r>
              <a:rPr lang="nl-NL" sz="1400" b="1" dirty="0">
                <a:solidFill>
                  <a:srgbClr val="000000"/>
                </a:solidFill>
                <a:latin typeface="Calibri"/>
                <a:ea typeface="Calibri"/>
                <a:cs typeface="Calibri"/>
              </a:rPr>
              <a:t> en integrale hulp op maat</a:t>
            </a:r>
          </a:p>
          <a:p>
            <a:pPr algn="ctr">
              <a:lnSpc>
                <a:spcPct val="115000"/>
              </a:lnSpc>
              <a:spcAft>
                <a:spcPts val="0"/>
              </a:spcAft>
              <a:tabLst>
                <a:tab pos="87313" algn="l"/>
              </a:tabLst>
            </a:pPr>
            <a:r>
              <a:rPr lang="nl-NL" b="1" dirty="0">
                <a:solidFill>
                  <a:srgbClr val="00B050"/>
                </a:solidFill>
                <a:latin typeface="Calibri"/>
                <a:ea typeface="Calibri"/>
                <a:cs typeface="Calibri"/>
              </a:rPr>
              <a:t>naar een inclusieve,  gezonde en veilige samenleving</a:t>
            </a:r>
            <a:endParaRPr lang="nl-NL" dirty="0">
              <a:solidFill>
                <a:srgbClr val="00B050"/>
              </a:solidFill>
            </a:endParaRPr>
          </a:p>
        </p:txBody>
      </p:sp>
      <p:sp>
        <p:nvSpPr>
          <p:cNvPr id="6" name="Tekstvak 5">
            <a:extLst>
              <a:ext uri="{FF2B5EF4-FFF2-40B4-BE49-F238E27FC236}">
                <a16:creationId xmlns:a16="http://schemas.microsoft.com/office/drawing/2014/main" xmlns="" id="{44521DFA-30C5-4C83-89A1-5C48F26DB235}"/>
              </a:ext>
            </a:extLst>
          </p:cNvPr>
          <p:cNvSpPr txBox="1"/>
          <p:nvPr/>
        </p:nvSpPr>
        <p:spPr>
          <a:xfrm>
            <a:off x="0" y="6338397"/>
            <a:ext cx="12192000" cy="523220"/>
          </a:xfrm>
          <a:prstGeom prst="rect">
            <a:avLst/>
          </a:prstGeom>
          <a:solidFill>
            <a:srgbClr val="6DDA00"/>
          </a:solidFill>
        </p:spPr>
        <p:txBody>
          <a:bodyPr wrap="square" rtlCol="0" anchor="ctr">
            <a:spAutoFit/>
          </a:bodyPr>
          <a:lstStyle/>
          <a:p>
            <a:pPr fontAlgn="auto">
              <a:spcBef>
                <a:spcPts val="0"/>
              </a:spcBef>
              <a:spcAft>
                <a:spcPts val="0"/>
              </a:spcAft>
            </a:pPr>
            <a:r>
              <a:rPr lang="nl-NL" sz="2400" b="1" dirty="0">
                <a:solidFill>
                  <a:prstClr val="black"/>
                </a:solidFill>
                <a:latin typeface="Calibri" panose="020F0502020204030204"/>
                <a:cs typeface="+mn-cs"/>
              </a:rPr>
              <a:t>      </a:t>
            </a:r>
            <a:r>
              <a:rPr lang="nl-NL" sz="1600" b="1" dirty="0">
                <a:solidFill>
                  <a:prstClr val="black"/>
                </a:solidFill>
                <a:latin typeface="Calibri" panose="020F0502020204030204"/>
                <a:cs typeface="+mn-cs"/>
              </a:rPr>
              <a:t>Ondersteuningsplannen &amp; Jeugdbeleidsplannen 2019-2023 </a:t>
            </a:r>
            <a:r>
              <a:rPr lang="nl-NL" sz="1600" b="1" dirty="0">
                <a:solidFill>
                  <a:prstClr val="black"/>
                </a:solidFill>
                <a:latin typeface="Calibri" panose="020F0502020204030204"/>
              </a:rPr>
              <a:t>Zuid-Limburg                    </a:t>
            </a:r>
            <a:r>
              <a:rPr lang="nl-NL" sz="2800" b="1" dirty="0">
                <a:solidFill>
                  <a:prstClr val="black"/>
                </a:solidFill>
                <a:latin typeface="Calibri" panose="020F0502020204030204"/>
                <a:cs typeface="+mn-cs"/>
              </a:rPr>
              <a:t>INCLUSIE EN PREVENTIE</a:t>
            </a:r>
          </a:p>
        </p:txBody>
      </p:sp>
    </p:spTree>
    <p:extLst>
      <p:ext uri="{BB962C8B-B14F-4D97-AF65-F5344CB8AC3E}">
        <p14:creationId xmlns:p14="http://schemas.microsoft.com/office/powerpoint/2010/main" val="24255319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1000"/>
                                        <p:tgtEl>
                                          <p:spTgt spid="6"/>
                                        </p:tgtEl>
                                      </p:cBhvr>
                                    </p:animEffect>
                                  </p:childTnLst>
                                </p:cTn>
                              </p:par>
                            </p:childTnLst>
                          </p:cTn>
                        </p:par>
                        <p:par>
                          <p:cTn id="12" fill="hold">
                            <p:stCondLst>
                              <p:cond delay="2500"/>
                            </p:stCondLst>
                            <p:childTnLst>
                              <p:par>
                                <p:cTn id="13" presetID="22" presetClass="entr" presetSubtype="1"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9" grpId="0"/>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kromde PIJL-RECHTS 3"/>
          <p:cNvSpPr/>
          <p:nvPr/>
        </p:nvSpPr>
        <p:spPr>
          <a:xfrm rot="20728307">
            <a:off x="165188" y="2538945"/>
            <a:ext cx="4187886" cy="4090094"/>
          </a:xfrm>
          <a:prstGeom prst="curvedRightArrow">
            <a:avLst>
              <a:gd name="adj1" fmla="val 25000"/>
              <a:gd name="adj2" fmla="val 50000"/>
              <a:gd name="adj3" fmla="val 24643"/>
            </a:avLst>
          </a:prstGeom>
          <a:solidFill>
            <a:schemeClr val="accent6">
              <a:lumMod val="20000"/>
              <a:lumOff val="8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 name="Titel 1"/>
          <p:cNvSpPr>
            <a:spLocks noGrp="1"/>
          </p:cNvSpPr>
          <p:nvPr>
            <p:ph type="title"/>
          </p:nvPr>
        </p:nvSpPr>
        <p:spPr>
          <a:xfrm>
            <a:off x="3016203" y="246063"/>
            <a:ext cx="9449845" cy="1325563"/>
          </a:xfrm>
        </p:spPr>
        <p:txBody>
          <a:bodyPr>
            <a:normAutofit/>
          </a:bodyPr>
          <a:lstStyle/>
          <a:p>
            <a:pPr algn="ctr"/>
            <a:r>
              <a:rPr lang="nl-NL" sz="3600" b="1" dirty="0">
                <a:solidFill>
                  <a:srgbClr val="862791"/>
                </a:solidFill>
                <a:latin typeface="Calibri" pitchFamily="34" charset="0"/>
                <a:ea typeface="+mn-ea"/>
                <a:cs typeface="Arial" charset="0"/>
              </a:rPr>
              <a:t>Spiegelparagraaf OPL en Jeugdbeleidsplan</a:t>
            </a:r>
            <a:br>
              <a:rPr lang="nl-NL" sz="3600" b="1" dirty="0">
                <a:solidFill>
                  <a:srgbClr val="862791"/>
                </a:solidFill>
                <a:latin typeface="Calibri" pitchFamily="34" charset="0"/>
                <a:ea typeface="+mn-ea"/>
                <a:cs typeface="Arial" charset="0"/>
              </a:rPr>
            </a:br>
            <a:r>
              <a:rPr lang="nl-NL" sz="3600" b="1" dirty="0">
                <a:solidFill>
                  <a:srgbClr val="862791"/>
                </a:solidFill>
                <a:latin typeface="Calibri" pitchFamily="34" charset="0"/>
                <a:ea typeface="+mn-ea"/>
                <a:cs typeface="Arial" charset="0"/>
              </a:rPr>
              <a:t>2014</a:t>
            </a:r>
            <a:r>
              <a:rPr lang="nl-NL" sz="3600" b="1" dirty="0">
                <a:solidFill>
                  <a:srgbClr val="862791"/>
                </a:solidFill>
              </a:rPr>
              <a:t> =&gt; </a:t>
            </a:r>
            <a:r>
              <a:rPr lang="nl-NL" sz="3600" b="1" dirty="0">
                <a:solidFill>
                  <a:srgbClr val="862791"/>
                </a:solidFill>
                <a:latin typeface="Calibri" pitchFamily="34" charset="0"/>
                <a:ea typeface="+mn-ea"/>
                <a:cs typeface="Arial" charset="0"/>
              </a:rPr>
              <a:t>2019 =&gt; 2023</a:t>
            </a:r>
          </a:p>
        </p:txBody>
      </p:sp>
      <p:pic>
        <p:nvPicPr>
          <p:cNvPr id="9" name="Afbeelding 1"/>
          <p:cNvPicPr>
            <a:picLocks noChangeAspect="1"/>
          </p:cNvPicPr>
          <p:nvPr/>
        </p:nvPicPr>
        <p:blipFill>
          <a:blip r:embed="rId3"/>
          <a:srcRect/>
          <a:stretch>
            <a:fillRect/>
          </a:stretch>
        </p:blipFill>
        <p:spPr bwMode="auto">
          <a:xfrm>
            <a:off x="388945" y="246063"/>
            <a:ext cx="2174875" cy="1397000"/>
          </a:xfrm>
          <a:prstGeom prst="rect">
            <a:avLst/>
          </a:prstGeom>
          <a:noFill/>
          <a:ln w="9525">
            <a:noFill/>
            <a:miter lim="800000"/>
            <a:headEnd/>
            <a:tailEnd/>
          </a:ln>
        </p:spPr>
      </p:pic>
      <p:sp>
        <p:nvSpPr>
          <p:cNvPr id="10" name="Tekstvak 9"/>
          <p:cNvSpPr txBox="1"/>
          <p:nvPr/>
        </p:nvSpPr>
        <p:spPr>
          <a:xfrm>
            <a:off x="4523876" y="3464052"/>
            <a:ext cx="7382576" cy="3165995"/>
          </a:xfrm>
          <a:prstGeom prst="rect">
            <a:avLst/>
          </a:prstGeom>
          <a:noFill/>
          <a:ln>
            <a:solidFill>
              <a:schemeClr val="accent1">
                <a:shade val="50000"/>
              </a:schemeClr>
            </a:solidFill>
          </a:ln>
        </p:spPr>
        <p:txBody>
          <a:bodyPr wrap="square" rtlCol="0">
            <a:spAutoFit/>
          </a:bodyPr>
          <a:lstStyle/>
          <a:p>
            <a:pPr>
              <a:lnSpc>
                <a:spcPct val="70000"/>
              </a:lnSpc>
              <a:spcBef>
                <a:spcPts val="1000"/>
              </a:spcBef>
            </a:pPr>
            <a:endParaRPr lang="nl-NL" sz="400" b="1" dirty="0">
              <a:solidFill>
                <a:schemeClr val="accent5"/>
              </a:solidFill>
              <a:latin typeface="+mn-lt"/>
              <a:cs typeface="+mn-cs"/>
            </a:endParaRPr>
          </a:p>
          <a:p>
            <a:pPr>
              <a:lnSpc>
                <a:spcPct val="70000"/>
              </a:lnSpc>
              <a:spcBef>
                <a:spcPts val="1000"/>
              </a:spcBef>
            </a:pPr>
            <a:r>
              <a:rPr lang="nl-NL" b="1" dirty="0">
                <a:solidFill>
                  <a:schemeClr val="accent5"/>
                </a:solidFill>
                <a:latin typeface="+mn-lt"/>
                <a:cs typeface="+mn-cs"/>
              </a:rPr>
              <a:t>Naar een hoger plan in 2019:</a:t>
            </a: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Een visie op inclusie en preventie </a:t>
            </a:r>
            <a:endParaRPr lang="nl-NL" sz="1400" dirty="0">
              <a:solidFill>
                <a:prstClr val="black"/>
              </a:solidFill>
              <a:latin typeface="Calibri"/>
              <a:cs typeface="+mn-cs"/>
            </a:endParaRP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Een visie op integrale hulp en </a:t>
            </a:r>
            <a:r>
              <a:rPr lang="nl-NL" sz="1400" b="1" i="1" dirty="0" err="1">
                <a:solidFill>
                  <a:prstClr val="black"/>
                </a:solidFill>
                <a:latin typeface="Calibri"/>
                <a:cs typeface="+mn-cs"/>
              </a:rPr>
              <a:t>inter-professionele</a:t>
            </a:r>
            <a:r>
              <a:rPr lang="nl-NL" sz="1400" b="1" i="1" dirty="0">
                <a:solidFill>
                  <a:prstClr val="black"/>
                </a:solidFill>
                <a:latin typeface="Calibri"/>
                <a:cs typeface="+mn-cs"/>
              </a:rPr>
              <a:t> samenwerking in knooppunten </a:t>
            </a:r>
            <a:endParaRPr lang="nl-NL" sz="1400" dirty="0">
              <a:solidFill>
                <a:prstClr val="black"/>
              </a:solidFill>
              <a:latin typeface="Calibri"/>
              <a:cs typeface="+mn-cs"/>
            </a:endParaRP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Een visie op doorgaande leer- en zorglijnen met warme overdracht van leerlingen met een ondersteunings-zorgbehoefte via de professionals in de knooppunten</a:t>
            </a:r>
            <a:endParaRPr lang="nl-NL" sz="1400" dirty="0">
              <a:solidFill>
                <a:prstClr val="black"/>
              </a:solidFill>
              <a:latin typeface="Calibri"/>
              <a:cs typeface="+mn-cs"/>
            </a:endParaRP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Zijn er niet meer, tenzij het leerlingen betreft  in de overgang tussen voorzieningen </a:t>
            </a: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Denkt niet meer vanuit de Verordening, maar is volgend op de gezamenlijke inspanning van schoolbesturen en gemeenten naar inclusiever onderwijs en de herijking van de spreiding van speciale en reguliere onderwijsvoorzieningen in de regio</a:t>
            </a:r>
            <a:endParaRPr lang="nl-NL" sz="1400" dirty="0">
              <a:solidFill>
                <a:prstClr val="black"/>
              </a:solidFill>
              <a:latin typeface="Calibri"/>
              <a:cs typeface="+mn-cs"/>
            </a:endParaRPr>
          </a:p>
          <a:p>
            <a:pPr marL="342900" lvl="0" indent="-342900">
              <a:lnSpc>
                <a:spcPct val="90000"/>
              </a:lnSpc>
              <a:spcBef>
                <a:spcPts val="1000"/>
              </a:spcBef>
              <a:buFont typeface="+mj-lt"/>
              <a:buAutoNum type="arabicPeriod"/>
            </a:pPr>
            <a:r>
              <a:rPr lang="nl-NL" sz="1400" b="1" i="1" dirty="0">
                <a:solidFill>
                  <a:prstClr val="black"/>
                </a:solidFill>
                <a:latin typeface="Calibri"/>
                <a:cs typeface="+mn-cs"/>
              </a:rPr>
              <a:t>Is een cruciale opdracht in de herijking van de spreiding en herinrichting van voorzieningen, zowel regulier als speciaal</a:t>
            </a:r>
            <a:endParaRPr lang="nl-NL" sz="1400" dirty="0">
              <a:solidFill>
                <a:prstClr val="black"/>
              </a:solidFill>
              <a:latin typeface="Calibri"/>
              <a:cs typeface="+mn-cs"/>
            </a:endParaRPr>
          </a:p>
        </p:txBody>
      </p:sp>
      <p:sp>
        <p:nvSpPr>
          <p:cNvPr id="3" name="Tijdelijke aanduiding voor inhoud 2"/>
          <p:cNvSpPr>
            <a:spLocks noGrp="1"/>
          </p:cNvSpPr>
          <p:nvPr>
            <p:ph idx="1"/>
          </p:nvPr>
        </p:nvSpPr>
        <p:spPr>
          <a:xfrm>
            <a:off x="651753" y="1738652"/>
            <a:ext cx="6788576" cy="2399168"/>
          </a:xfrm>
          <a:ln>
            <a:noFill/>
          </a:ln>
        </p:spPr>
        <p:txBody>
          <a:bodyPr>
            <a:normAutofit fontScale="55000" lnSpcReduction="20000"/>
          </a:bodyPr>
          <a:lstStyle/>
          <a:p>
            <a:pPr marL="0" indent="0">
              <a:buNone/>
            </a:pPr>
            <a:r>
              <a:rPr lang="nl-NL" sz="3300" b="1" u="sng" dirty="0">
                <a:solidFill>
                  <a:srgbClr val="E30048"/>
                </a:solidFill>
              </a:rPr>
              <a:t>De gezamenlijke PO thema ’s in 2014:</a:t>
            </a:r>
          </a:p>
          <a:p>
            <a:pPr marL="457200" indent="-457200">
              <a:buFont typeface="+mj-lt"/>
              <a:buAutoNum type="arabicPeriod"/>
            </a:pPr>
            <a:r>
              <a:rPr lang="nl-NL" sz="2500" b="1" dirty="0"/>
              <a:t>Passend onderwijs is thuisnabij tenzij </a:t>
            </a:r>
          </a:p>
          <a:p>
            <a:pPr marL="457200" indent="-457200">
              <a:buFont typeface="+mj-lt"/>
              <a:buAutoNum type="arabicPeriod"/>
            </a:pPr>
            <a:r>
              <a:rPr lang="nl-NL" sz="2500" b="1" dirty="0"/>
              <a:t>Eén gezin, één plan (1G1P): samenhang in de ondersteunings- en hulpstructuur </a:t>
            </a:r>
            <a:br>
              <a:rPr lang="nl-NL" sz="2500" b="1" dirty="0"/>
            </a:br>
            <a:r>
              <a:rPr lang="nl-NL" sz="2500" b="1" dirty="0"/>
              <a:t>voor jeugd en gezinnen, in de scholen en gemeenten </a:t>
            </a:r>
          </a:p>
          <a:p>
            <a:pPr marL="457200" indent="-457200">
              <a:buFont typeface="+mj-lt"/>
              <a:buAutoNum type="arabicPeriod"/>
            </a:pPr>
            <a:r>
              <a:rPr lang="nl-NL" sz="2500" b="1" dirty="0"/>
              <a:t>Overgang van 0-4 (voorschoolse voorzieningen) naar PO, van PO naar VO en </a:t>
            </a:r>
            <a:br>
              <a:rPr lang="nl-NL" sz="2500" b="1" dirty="0"/>
            </a:br>
            <a:r>
              <a:rPr lang="nl-NL" sz="2500" b="1" dirty="0"/>
              <a:t>van VO naar MBO</a:t>
            </a:r>
          </a:p>
          <a:p>
            <a:pPr marL="457200" indent="-457200">
              <a:buFont typeface="+mj-lt"/>
              <a:buAutoNum type="arabicPeriod"/>
            </a:pPr>
            <a:r>
              <a:rPr lang="nl-NL" sz="2500" b="1" dirty="0"/>
              <a:t>Thuiszitters, tenzij </a:t>
            </a:r>
          </a:p>
          <a:p>
            <a:pPr marL="457200" indent="-457200">
              <a:buFont typeface="+mj-lt"/>
              <a:buAutoNum type="arabicPeriod"/>
            </a:pPr>
            <a:r>
              <a:rPr lang="nl-NL" sz="2500" b="1" dirty="0"/>
              <a:t>Leerlingenvervoer</a:t>
            </a:r>
          </a:p>
          <a:p>
            <a:pPr marL="457200" indent="-457200">
              <a:buFont typeface="+mj-lt"/>
              <a:buAutoNum type="arabicPeriod"/>
            </a:pPr>
            <a:r>
              <a:rPr lang="nl-NL" sz="2500" b="1" dirty="0"/>
              <a:t>Onderwijshuisvesting</a:t>
            </a:r>
          </a:p>
          <a:p>
            <a:endParaRPr lang="nl-NL" sz="2600" dirty="0"/>
          </a:p>
          <a:p>
            <a:endParaRPr lang="nl-NL" dirty="0"/>
          </a:p>
          <a:p>
            <a:endParaRPr lang="nl-NL" dirty="0"/>
          </a:p>
        </p:txBody>
      </p:sp>
    </p:spTree>
    <p:extLst>
      <p:ext uri="{BB962C8B-B14F-4D97-AF65-F5344CB8AC3E}">
        <p14:creationId xmlns:p14="http://schemas.microsoft.com/office/powerpoint/2010/main" val="4032458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250"/>
                            </p:stCondLst>
                            <p:childTnLst>
                              <p:par>
                                <p:cTn id="8" presetID="22" presetClass="entr" presetSubtype="1"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1000"/>
                                        <p:tgtEl>
                                          <p:spTgt spid="4"/>
                                        </p:tgtEl>
                                      </p:cBhvr>
                                    </p:animEffect>
                                  </p:childTnLst>
                                </p:cTn>
                              </p:par>
                              <p:par>
                                <p:cTn id="11" presetID="22" presetClass="entr" presetSubtype="8" fill="hold" grpId="0" nodeType="withEffect">
                                  <p:stCondLst>
                                    <p:cond delay="1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1146279"/>
            <a:ext cx="11261557" cy="2617199"/>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dirty="0">
              <a:solidFill>
                <a:prstClr val="black"/>
              </a:solidFill>
            </a:endParaRPr>
          </a:p>
          <a:p>
            <a:pPr lvl="1">
              <a:spcBef>
                <a:spcPts val="300"/>
              </a:spcBef>
            </a:pPr>
            <a:endParaRPr lang="nl-NL" altLang="nl-NL" dirty="0"/>
          </a:p>
        </p:txBody>
      </p:sp>
      <p:sp>
        <p:nvSpPr>
          <p:cNvPr id="3" name="Tijdelijke aanduiding voor inhoud 2"/>
          <p:cNvSpPr>
            <a:spLocks noGrp="1"/>
          </p:cNvSpPr>
          <p:nvPr>
            <p:ph idx="1"/>
          </p:nvPr>
        </p:nvSpPr>
        <p:spPr>
          <a:xfrm>
            <a:off x="385814" y="295208"/>
            <a:ext cx="11703518" cy="4351338"/>
          </a:xfrm>
        </p:spPr>
        <p:txBody>
          <a:bodyPr/>
          <a:lstStyle/>
          <a:p>
            <a:pPr marL="0" indent="0" algn="just">
              <a:lnSpc>
                <a:spcPct val="115000"/>
              </a:lnSpc>
              <a:spcAft>
                <a:spcPts val="0"/>
              </a:spcAft>
              <a:buNone/>
              <a:tabLst>
                <a:tab pos="226695" algn="l"/>
              </a:tabLst>
            </a:pPr>
            <a:r>
              <a:rPr lang="nl-NL" sz="3600" b="1" kern="50" dirty="0">
                <a:solidFill>
                  <a:schemeClr val="accent1">
                    <a:lumMod val="50000"/>
                  </a:schemeClr>
                </a:solidFill>
                <a:ea typeface="SimSun"/>
                <a:cs typeface="Calibri"/>
              </a:rPr>
              <a:t>Spiegelparagraaf in OPL &amp; Jeugdbeleidsplan 2019-2023</a:t>
            </a:r>
          </a:p>
          <a:p>
            <a:pPr marL="0" indent="0" algn="just">
              <a:lnSpc>
                <a:spcPct val="115000"/>
              </a:lnSpc>
              <a:spcBef>
                <a:spcPts val="1800"/>
              </a:spcBef>
              <a:spcAft>
                <a:spcPts val="0"/>
              </a:spcAft>
              <a:buNone/>
              <a:tabLst>
                <a:tab pos="226695" algn="l"/>
              </a:tabLst>
            </a:pPr>
            <a:r>
              <a:rPr lang="nl-NL" sz="3600" b="1" kern="50" dirty="0">
                <a:solidFill>
                  <a:srgbClr val="000000"/>
                </a:solidFill>
                <a:ea typeface="SimSun"/>
                <a:cs typeface="Calibri"/>
              </a:rPr>
              <a:t>Focus op Verbinding onderwijs-jeugdhulp d.m.v. 3 pijlers</a:t>
            </a:r>
            <a:endParaRPr lang="nl-NL" dirty="0">
              <a:latin typeface="Verdana"/>
              <a:ea typeface="Calibri"/>
              <a:cs typeface="Times New Roman"/>
            </a:endParaRPr>
          </a:p>
          <a:p>
            <a:pPr marL="342900" lvl="0" indent="-342900" algn="just">
              <a:lnSpc>
                <a:spcPct val="115000"/>
              </a:lnSpc>
              <a:spcAft>
                <a:spcPts val="0"/>
              </a:spcAft>
              <a:buFont typeface="Wingdings"/>
              <a:buChar char=""/>
              <a:tabLst>
                <a:tab pos="226695" algn="l"/>
              </a:tabLst>
            </a:pPr>
            <a:r>
              <a:rPr lang="nl-NL" dirty="0">
                <a:solidFill>
                  <a:srgbClr val="000000"/>
                </a:solidFill>
                <a:ea typeface="Calibri"/>
                <a:cs typeface="Calibri"/>
              </a:rPr>
              <a:t>De basis op orde: versterking van de basisondersteuning op alle locaties</a:t>
            </a:r>
            <a:endParaRPr lang="nl-NL" dirty="0">
              <a:latin typeface="Verdana"/>
              <a:ea typeface="Calibri"/>
              <a:cs typeface="Times New Roman"/>
            </a:endParaRPr>
          </a:p>
          <a:p>
            <a:pPr marL="342900" lvl="0" indent="-342900">
              <a:lnSpc>
                <a:spcPct val="115000"/>
              </a:lnSpc>
              <a:spcAft>
                <a:spcPts val="0"/>
              </a:spcAft>
              <a:buFont typeface="Wingdings"/>
              <a:buChar char=""/>
              <a:tabLst>
                <a:tab pos="226695" algn="l"/>
              </a:tabLst>
            </a:pPr>
            <a:r>
              <a:rPr lang="nl-NL" dirty="0">
                <a:solidFill>
                  <a:srgbClr val="000000"/>
                </a:solidFill>
                <a:ea typeface="Calibri"/>
                <a:cs typeface="Calibri"/>
              </a:rPr>
              <a:t>Onderwijs-zorgarrangementen collectief:  </a:t>
            </a:r>
            <a:r>
              <a:rPr lang="nl-NL" sz="2000" dirty="0" err="1">
                <a:solidFill>
                  <a:srgbClr val="000000"/>
                </a:solidFill>
                <a:ea typeface="Calibri"/>
                <a:cs typeface="Calibri"/>
              </a:rPr>
              <a:t>doelgroeparrangementen</a:t>
            </a:r>
            <a:r>
              <a:rPr lang="nl-NL" sz="2000" dirty="0">
                <a:solidFill>
                  <a:srgbClr val="000000"/>
                </a:solidFill>
                <a:ea typeface="Calibri"/>
                <a:cs typeface="Calibri"/>
              </a:rPr>
              <a:t> in niveau 5</a:t>
            </a:r>
            <a:endParaRPr lang="nl-NL" sz="2000" dirty="0">
              <a:latin typeface="Verdana"/>
              <a:ea typeface="Calibri"/>
              <a:cs typeface="Times New Roman"/>
            </a:endParaRPr>
          </a:p>
          <a:p>
            <a:pPr marL="342900" lvl="0" indent="-342900" algn="just">
              <a:lnSpc>
                <a:spcPct val="115000"/>
              </a:lnSpc>
              <a:spcAft>
                <a:spcPts val="0"/>
              </a:spcAft>
              <a:buFont typeface="Wingdings"/>
              <a:buChar char=""/>
              <a:tabLst>
                <a:tab pos="226695" algn="l"/>
              </a:tabLst>
            </a:pPr>
            <a:r>
              <a:rPr lang="nl-NL" dirty="0">
                <a:solidFill>
                  <a:srgbClr val="000000"/>
                </a:solidFill>
                <a:ea typeface="Calibri"/>
                <a:cs typeface="Calibri"/>
              </a:rPr>
              <a:t>Onderwijs-zorgarrangementen individueel</a:t>
            </a:r>
          </a:p>
          <a:p>
            <a:pPr marL="342900" lvl="0" indent="-342900" algn="just">
              <a:lnSpc>
                <a:spcPct val="115000"/>
              </a:lnSpc>
              <a:spcAft>
                <a:spcPts val="0"/>
              </a:spcAft>
              <a:buFont typeface="Wingdings"/>
              <a:buChar char=""/>
              <a:tabLst>
                <a:tab pos="226695" algn="l"/>
              </a:tabLst>
            </a:pPr>
            <a:endParaRPr lang="nl-NL" dirty="0">
              <a:solidFill>
                <a:srgbClr val="000000"/>
              </a:solidFill>
              <a:latin typeface="Verdana"/>
              <a:ea typeface="Calibri"/>
              <a:cs typeface="Times New Roman"/>
            </a:endParaRPr>
          </a:p>
          <a:p>
            <a:pPr marL="342900" lvl="0" indent="-342900" algn="just">
              <a:lnSpc>
                <a:spcPct val="115000"/>
              </a:lnSpc>
              <a:spcAft>
                <a:spcPts val="0"/>
              </a:spcAft>
              <a:buFont typeface="Wingdings"/>
              <a:buChar char=""/>
              <a:tabLst>
                <a:tab pos="226695" algn="l"/>
              </a:tabLst>
            </a:pPr>
            <a:endParaRPr lang="nl-NL" dirty="0">
              <a:solidFill>
                <a:srgbClr val="000000"/>
              </a:solidFill>
              <a:latin typeface="Verdana"/>
              <a:ea typeface="Calibri"/>
              <a:cs typeface="Times New Roman"/>
            </a:endParaRPr>
          </a:p>
          <a:p>
            <a:pPr marL="342900" lvl="0" indent="-342900" algn="just">
              <a:lnSpc>
                <a:spcPct val="115000"/>
              </a:lnSpc>
              <a:spcAft>
                <a:spcPts val="0"/>
              </a:spcAft>
              <a:buFont typeface="Wingdings"/>
              <a:buChar char=""/>
              <a:tabLst>
                <a:tab pos="226695" algn="l"/>
              </a:tabLst>
            </a:pPr>
            <a:endParaRPr lang="nl-NL" dirty="0">
              <a:latin typeface="Verdana"/>
              <a:ea typeface="Calibri"/>
              <a:cs typeface="Times New Roman"/>
            </a:endParaRPr>
          </a:p>
        </p:txBody>
      </p:sp>
      <p:sp>
        <p:nvSpPr>
          <p:cNvPr id="5" name="Rectangle 3"/>
          <p:cNvSpPr txBox="1">
            <a:spLocks noChangeArrowheads="1"/>
          </p:cNvSpPr>
          <p:nvPr/>
        </p:nvSpPr>
        <p:spPr bwMode="auto">
          <a:xfrm>
            <a:off x="2589197" y="4296293"/>
            <a:ext cx="9602804" cy="2393267"/>
          </a:xfrm>
          <a:prstGeom prst="rect">
            <a:avLst/>
          </a:prstGeom>
          <a:solidFill>
            <a:schemeClr val="accent6"/>
          </a:solid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Ø"/>
            </a:pPr>
            <a:endParaRPr lang="nl-NL" sz="400" dirty="0">
              <a:solidFill>
                <a:srgbClr val="000000"/>
              </a:solidFill>
              <a:ea typeface="Calibri"/>
              <a:cs typeface="Calibri"/>
            </a:endParaRPr>
          </a:p>
          <a:p>
            <a:pPr marL="452438" indent="-452438">
              <a:buFont typeface="Wingdings" pitchFamily="2" charset="2"/>
              <a:buChar char="Ø"/>
            </a:pPr>
            <a:r>
              <a:rPr lang="nl-NL" dirty="0">
                <a:solidFill>
                  <a:srgbClr val="000000"/>
                </a:solidFill>
                <a:ea typeface="Calibri"/>
                <a:cs typeface="Calibri"/>
              </a:rPr>
              <a:t>Het knooppunt is het instrument om de uitvoering </a:t>
            </a:r>
            <a:br>
              <a:rPr lang="nl-NL" dirty="0">
                <a:solidFill>
                  <a:srgbClr val="000000"/>
                </a:solidFill>
                <a:ea typeface="Calibri"/>
                <a:cs typeface="Calibri"/>
              </a:rPr>
            </a:br>
            <a:r>
              <a:rPr lang="nl-NL" dirty="0">
                <a:solidFill>
                  <a:srgbClr val="000000"/>
                </a:solidFill>
                <a:ea typeface="Calibri"/>
                <a:cs typeface="Calibri"/>
              </a:rPr>
              <a:t>van deze 3 pijlers in verbinding tot stand te brengen.</a:t>
            </a:r>
          </a:p>
          <a:p>
            <a:pPr>
              <a:lnSpc>
                <a:spcPct val="100000"/>
              </a:lnSpc>
              <a:buFont typeface="Wingdings" pitchFamily="2" charset="2"/>
              <a:buChar char="Ø"/>
            </a:pPr>
            <a:r>
              <a:rPr lang="nl-NL" dirty="0"/>
              <a:t>  Vindplaats wordt werkplaats van ons handelen: </a:t>
            </a:r>
          </a:p>
          <a:p>
            <a:pPr marL="452438" indent="0">
              <a:lnSpc>
                <a:spcPct val="100000"/>
              </a:lnSpc>
              <a:spcBef>
                <a:spcPts val="0"/>
              </a:spcBef>
              <a:buNone/>
            </a:pPr>
            <a:r>
              <a:rPr lang="nl-NL" sz="1600" dirty="0"/>
              <a:t>daar waar kinderen zijn, in de kinderopvang, op school (ook in de speciale school), wordt samen geduid en samen gehandeld. We stoppen met verwijzen naar en overdragen aan andere (tweedelijns) zorgverleners, maar ‘halen expertise erbij’ indien nodig  </a:t>
            </a:r>
          </a:p>
          <a:p>
            <a:pPr>
              <a:buFont typeface="Wingdings" pitchFamily="2" charset="2"/>
              <a:buChar char="Ø"/>
            </a:pPr>
            <a:endParaRPr lang="nl-NL" dirty="0"/>
          </a:p>
          <a:p>
            <a:pPr marL="0" indent="0">
              <a:spcBef>
                <a:spcPts val="0"/>
              </a:spcBef>
              <a:buFont typeface="Arial" charset="0"/>
              <a:buNone/>
            </a:pPr>
            <a:r>
              <a:rPr lang="nl-NL" altLang="nl-NL" b="1" i="1" dirty="0"/>
              <a:t>                                                                </a:t>
            </a:r>
            <a:endParaRPr lang="nl-NL" altLang="nl-NL" b="1" dirty="0">
              <a:solidFill>
                <a:srgbClr val="92D050"/>
              </a:solidFill>
            </a:endParaRPr>
          </a:p>
        </p:txBody>
      </p:sp>
    </p:spTree>
    <p:extLst>
      <p:ext uri="{BB962C8B-B14F-4D97-AF65-F5344CB8AC3E}">
        <p14:creationId xmlns:p14="http://schemas.microsoft.com/office/powerpoint/2010/main" val="10139984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Afbeelding 1"/>
          <p:cNvPicPr>
            <a:picLocks noChangeAspect="1"/>
          </p:cNvPicPr>
          <p:nvPr/>
        </p:nvPicPr>
        <p:blipFill>
          <a:blip r:embed="rId2"/>
          <a:srcRect/>
          <a:stretch>
            <a:fillRect/>
          </a:stretch>
        </p:blipFill>
        <p:spPr bwMode="auto">
          <a:xfrm>
            <a:off x="388945" y="246063"/>
            <a:ext cx="2174875" cy="1397000"/>
          </a:xfrm>
          <a:prstGeom prst="rect">
            <a:avLst/>
          </a:prstGeom>
          <a:noFill/>
          <a:ln w="9525">
            <a:noFill/>
            <a:miter lim="800000"/>
            <a:headEnd/>
            <a:tailEnd/>
          </a:ln>
        </p:spPr>
      </p:pic>
      <p:sp>
        <p:nvSpPr>
          <p:cNvPr id="29698" name="Tekstvak 3"/>
          <p:cNvSpPr txBox="1">
            <a:spLocks noChangeArrowheads="1"/>
          </p:cNvSpPr>
          <p:nvPr/>
        </p:nvSpPr>
        <p:spPr bwMode="auto">
          <a:xfrm>
            <a:off x="1544676" y="4059239"/>
            <a:ext cx="8650286" cy="1877437"/>
          </a:xfrm>
          <a:prstGeom prst="rect">
            <a:avLst/>
          </a:prstGeom>
          <a:noFill/>
          <a:ln w="9525">
            <a:noFill/>
            <a:miter lim="800000"/>
            <a:headEnd/>
            <a:tailEnd/>
          </a:ln>
        </p:spPr>
        <p:txBody>
          <a:bodyPr>
            <a:spAutoFit/>
          </a:bodyPr>
          <a:lstStyle/>
          <a:p>
            <a:endParaRPr lang="nl-NL" b="1">
              <a:solidFill>
                <a:prstClr val="black"/>
              </a:solidFill>
              <a:latin typeface="Calibri" pitchFamily="34" charset="0"/>
            </a:endParaRPr>
          </a:p>
          <a:p>
            <a:endParaRPr lang="nl-NL" sz="2000" b="1">
              <a:solidFill>
                <a:prstClr val="black"/>
              </a:solidFill>
              <a:latin typeface="Calibri" pitchFamily="34" charset="0"/>
            </a:endParaRPr>
          </a:p>
          <a:p>
            <a:endParaRPr lang="nl-NL" sz="2000" b="1">
              <a:solidFill>
                <a:prstClr val="black"/>
              </a:solidFill>
              <a:latin typeface="Calibri" pitchFamily="34" charset="0"/>
            </a:endParaRPr>
          </a:p>
          <a:p>
            <a:endParaRPr lang="nl-NL" sz="2000" b="1">
              <a:solidFill>
                <a:prstClr val="black"/>
              </a:solidFill>
              <a:latin typeface="Calibri" pitchFamily="34" charset="0"/>
            </a:endParaRPr>
          </a:p>
          <a:p>
            <a:endParaRPr lang="nl-NL" sz="2000" b="1">
              <a:solidFill>
                <a:prstClr val="black"/>
              </a:solidFill>
              <a:latin typeface="Calibri" pitchFamily="34" charset="0"/>
            </a:endParaRPr>
          </a:p>
          <a:p>
            <a:endParaRPr lang="nl-NL">
              <a:solidFill>
                <a:prstClr val="black"/>
              </a:solidFill>
              <a:latin typeface="Calibri" pitchFamily="34" charset="0"/>
            </a:endParaRPr>
          </a:p>
        </p:txBody>
      </p:sp>
      <p:sp>
        <p:nvSpPr>
          <p:cNvPr id="7" name="Tekstvak 6"/>
          <p:cNvSpPr txBox="1"/>
          <p:nvPr/>
        </p:nvSpPr>
        <p:spPr>
          <a:xfrm>
            <a:off x="2006601" y="1643121"/>
            <a:ext cx="8655051" cy="984885"/>
          </a:xfrm>
          <a:prstGeom prst="rect">
            <a:avLst/>
          </a:prstGeom>
          <a:noFill/>
        </p:spPr>
        <p:txBody>
          <a:bodyPr>
            <a:spAutoFit/>
          </a:bodyPr>
          <a:lstStyle/>
          <a:p>
            <a:pPr fontAlgn="auto">
              <a:spcBef>
                <a:spcPts val="0"/>
              </a:spcBef>
              <a:spcAft>
                <a:spcPts val="0"/>
              </a:spcAft>
              <a:defRPr/>
            </a:pPr>
            <a:endParaRPr lang="nl-NL" sz="2000" b="1" dirty="0">
              <a:solidFill>
                <a:prstClr val="black"/>
              </a:solidFill>
              <a:latin typeface="Calibri"/>
            </a:endParaRPr>
          </a:p>
          <a:p>
            <a:pPr marL="457200" indent="-457200" fontAlgn="auto">
              <a:spcBef>
                <a:spcPts val="0"/>
              </a:spcBef>
              <a:spcAft>
                <a:spcPts val="0"/>
              </a:spcAft>
              <a:buFontTx/>
              <a:buAutoNum type="arabicPeriod"/>
              <a:defRPr/>
            </a:pPr>
            <a:endParaRPr lang="nl-NL" sz="2000" b="1" dirty="0">
              <a:solidFill>
                <a:prstClr val="black"/>
              </a:solidFill>
              <a:latin typeface="Calibri"/>
            </a:endParaRPr>
          </a:p>
          <a:p>
            <a:pPr fontAlgn="auto">
              <a:spcBef>
                <a:spcPts val="0"/>
              </a:spcBef>
              <a:spcAft>
                <a:spcPts val="0"/>
              </a:spcAft>
              <a:defRPr/>
            </a:pPr>
            <a:endParaRPr lang="nl-NL" dirty="0">
              <a:solidFill>
                <a:prstClr val="black"/>
              </a:solidFill>
              <a:latin typeface="Calibri"/>
            </a:endParaRPr>
          </a:p>
        </p:txBody>
      </p:sp>
      <p:sp>
        <p:nvSpPr>
          <p:cNvPr id="29700" name="Tekstvak 4"/>
          <p:cNvSpPr txBox="1">
            <a:spLocks noChangeArrowheads="1"/>
          </p:cNvSpPr>
          <p:nvPr/>
        </p:nvSpPr>
        <p:spPr bwMode="auto">
          <a:xfrm>
            <a:off x="4752072" y="246120"/>
            <a:ext cx="7373257" cy="646331"/>
          </a:xfrm>
          <a:prstGeom prst="rect">
            <a:avLst/>
          </a:prstGeom>
          <a:noFill/>
          <a:ln w="9525">
            <a:noFill/>
            <a:miter lim="800000"/>
            <a:headEnd/>
            <a:tailEnd/>
          </a:ln>
        </p:spPr>
        <p:txBody>
          <a:bodyPr wrap="square">
            <a:spAutoFit/>
          </a:bodyPr>
          <a:lstStyle/>
          <a:p>
            <a:pPr algn="r"/>
            <a:r>
              <a:rPr lang="nl-NL" sz="3600" b="1" dirty="0" err="1">
                <a:solidFill>
                  <a:srgbClr val="ED6A00"/>
                </a:solidFill>
                <a:latin typeface="Calibri" pitchFamily="34" charset="0"/>
              </a:rPr>
              <a:t>OnderwijsOndersteuningscontinuüm</a:t>
            </a:r>
            <a:endParaRPr lang="nl-NL" sz="3600" b="1" dirty="0">
              <a:solidFill>
                <a:srgbClr val="ED6A00"/>
              </a:solidFill>
              <a:latin typeface="Calibri" pitchFamily="34" charset="0"/>
            </a:endParaRPr>
          </a:p>
        </p:txBody>
      </p:sp>
      <p:pic>
        <p:nvPicPr>
          <p:cNvPr id="29701" name="Afbeelding 2"/>
          <p:cNvPicPr>
            <a:picLocks noChangeAspect="1"/>
          </p:cNvPicPr>
          <p:nvPr/>
        </p:nvPicPr>
        <p:blipFill>
          <a:blip r:embed="rId3"/>
          <a:srcRect/>
          <a:stretch>
            <a:fillRect/>
          </a:stretch>
        </p:blipFill>
        <p:spPr bwMode="auto">
          <a:xfrm>
            <a:off x="1458916" y="1108075"/>
            <a:ext cx="9255125" cy="5575300"/>
          </a:xfrm>
          <a:prstGeom prst="rect">
            <a:avLst/>
          </a:prstGeom>
          <a:noFill/>
          <a:ln w="9525">
            <a:noFill/>
            <a:miter lim="800000"/>
            <a:headEnd/>
            <a:tailEnd/>
          </a:ln>
        </p:spPr>
      </p:pic>
      <p:pic>
        <p:nvPicPr>
          <p:cNvPr id="3076" name="Picture 4" descr="Afbeeldingsresultaat voor stamp 20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1063" y="278289"/>
            <a:ext cx="1364775" cy="1364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0961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25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000" fill="hold"/>
                                        <p:tgtEl>
                                          <p:spTgt spid="3076"/>
                                        </p:tgtEl>
                                        <p:attrNameLst>
                                          <p:attrName>ppt_w</p:attrName>
                                        </p:attrNameLst>
                                      </p:cBhvr>
                                      <p:tavLst>
                                        <p:tav tm="0">
                                          <p:val>
                                            <p:fltVal val="0"/>
                                          </p:val>
                                        </p:tav>
                                        <p:tav tm="100000">
                                          <p:val>
                                            <p:strVal val="#ppt_w"/>
                                          </p:val>
                                        </p:tav>
                                      </p:tavLst>
                                    </p:anim>
                                    <p:anim calcmode="lin" valueType="num">
                                      <p:cBhvr>
                                        <p:cTn id="8" dur="1000" fill="hold"/>
                                        <p:tgtEl>
                                          <p:spTgt spid="3076"/>
                                        </p:tgtEl>
                                        <p:attrNameLst>
                                          <p:attrName>ppt_h</p:attrName>
                                        </p:attrNameLst>
                                      </p:cBhvr>
                                      <p:tavLst>
                                        <p:tav tm="0">
                                          <p:val>
                                            <p:fltVal val="0"/>
                                          </p:val>
                                        </p:tav>
                                        <p:tav tm="100000">
                                          <p:val>
                                            <p:strVal val="#ppt_h"/>
                                          </p:val>
                                        </p:tav>
                                      </p:tavLst>
                                    </p:anim>
                                    <p:anim calcmode="lin" valueType="num">
                                      <p:cBhvr>
                                        <p:cTn id="9" dur="1000" fill="hold"/>
                                        <p:tgtEl>
                                          <p:spTgt spid="3076"/>
                                        </p:tgtEl>
                                        <p:attrNameLst>
                                          <p:attrName>style.rotation</p:attrName>
                                        </p:attrNameLst>
                                      </p:cBhvr>
                                      <p:tavLst>
                                        <p:tav tm="0">
                                          <p:val>
                                            <p:fltVal val="90"/>
                                          </p:val>
                                        </p:tav>
                                        <p:tav tm="100000">
                                          <p:val>
                                            <p:fltVal val="0"/>
                                          </p:val>
                                        </p:tav>
                                      </p:tavLst>
                                    </p:anim>
                                    <p:animEffect transition="in" filter="fade">
                                      <p:cBhvr>
                                        <p:cTn id="10" dur="1000"/>
                                        <p:tgtEl>
                                          <p:spTgt spid="3076"/>
                                        </p:tgtEl>
                                      </p:cBhvr>
                                    </p:animEffect>
                                  </p:childTnLst>
                                </p:cTn>
                              </p:par>
                              <p:par>
                                <p:cTn id="11" presetID="31" presetClass="entr" presetSubtype="0" fill="hold" nodeType="withEffect">
                                  <p:stCondLst>
                                    <p:cond delay="250"/>
                                  </p:stCondLst>
                                  <p:childTnLst>
                                    <p:set>
                                      <p:cBhvr>
                                        <p:cTn id="12" dur="1" fill="hold">
                                          <p:stCondLst>
                                            <p:cond delay="0"/>
                                          </p:stCondLst>
                                        </p:cTn>
                                        <p:tgtEl>
                                          <p:spTgt spid="3076"/>
                                        </p:tgtEl>
                                        <p:attrNameLst>
                                          <p:attrName>style.visibility</p:attrName>
                                        </p:attrNameLst>
                                      </p:cBhvr>
                                      <p:to>
                                        <p:strVal val="visible"/>
                                      </p:to>
                                    </p:set>
                                    <p:anim calcmode="lin" valueType="num">
                                      <p:cBhvr>
                                        <p:cTn id="13" dur="1000" fill="hold"/>
                                        <p:tgtEl>
                                          <p:spTgt spid="3076"/>
                                        </p:tgtEl>
                                        <p:attrNameLst>
                                          <p:attrName>ppt_w</p:attrName>
                                        </p:attrNameLst>
                                      </p:cBhvr>
                                      <p:tavLst>
                                        <p:tav tm="0">
                                          <p:val>
                                            <p:fltVal val="0"/>
                                          </p:val>
                                        </p:tav>
                                        <p:tav tm="100000">
                                          <p:val>
                                            <p:strVal val="#ppt_w"/>
                                          </p:val>
                                        </p:tav>
                                      </p:tavLst>
                                    </p:anim>
                                    <p:anim calcmode="lin" valueType="num">
                                      <p:cBhvr>
                                        <p:cTn id="14" dur="1000" fill="hold"/>
                                        <p:tgtEl>
                                          <p:spTgt spid="3076"/>
                                        </p:tgtEl>
                                        <p:attrNameLst>
                                          <p:attrName>ppt_h</p:attrName>
                                        </p:attrNameLst>
                                      </p:cBhvr>
                                      <p:tavLst>
                                        <p:tav tm="0">
                                          <p:val>
                                            <p:fltVal val="0"/>
                                          </p:val>
                                        </p:tav>
                                        <p:tav tm="100000">
                                          <p:val>
                                            <p:strVal val="#ppt_h"/>
                                          </p:val>
                                        </p:tav>
                                      </p:tavLst>
                                    </p:anim>
                                    <p:anim calcmode="lin" valueType="num">
                                      <p:cBhvr>
                                        <p:cTn id="15" dur="1000" fill="hold"/>
                                        <p:tgtEl>
                                          <p:spTgt spid="3076"/>
                                        </p:tgtEl>
                                        <p:attrNameLst>
                                          <p:attrName>style.rotation</p:attrName>
                                        </p:attrNameLst>
                                      </p:cBhvr>
                                      <p:tavLst>
                                        <p:tav tm="0">
                                          <p:val>
                                            <p:fltVal val="90"/>
                                          </p:val>
                                        </p:tav>
                                        <p:tav tm="100000">
                                          <p:val>
                                            <p:fltVal val="0"/>
                                          </p:val>
                                        </p:tav>
                                      </p:tavLst>
                                    </p:anim>
                                    <p:animEffect transition="in" filter="fade">
                                      <p:cBhvr>
                                        <p:cTn id="16"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Schermopna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109" y="143071"/>
            <a:ext cx="11794351" cy="6549959"/>
          </a:xfrm>
          <a:prstGeom prst="rect">
            <a:avLst/>
          </a:prstGeom>
        </p:spPr>
      </p:pic>
      <p:pic>
        <p:nvPicPr>
          <p:cNvPr id="3" name="Afbeelding 2"/>
          <p:cNvPicPr>
            <a:picLocks noChangeAspect="1"/>
          </p:cNvPicPr>
          <p:nvPr/>
        </p:nvPicPr>
        <p:blipFill>
          <a:blip r:embed="rId3"/>
          <a:stretch>
            <a:fillRect/>
          </a:stretch>
        </p:blipFill>
        <p:spPr>
          <a:xfrm>
            <a:off x="101600" y="0"/>
            <a:ext cx="3007360" cy="3007360"/>
          </a:xfrm>
          <a:prstGeom prst="rect">
            <a:avLst/>
          </a:prstGeom>
        </p:spPr>
      </p:pic>
    </p:spTree>
    <p:extLst>
      <p:ext uri="{BB962C8B-B14F-4D97-AF65-F5344CB8AC3E}">
        <p14:creationId xmlns:p14="http://schemas.microsoft.com/office/powerpoint/2010/main" val="15164274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 name="Picture 2" descr="Knoop, Cijfer Acht, Touw, Koord, Zeilen, Bergbeklimmen"/>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1000"/>
                    </a14:imgEffect>
                    <a14:imgEffect>
                      <a14:brightnessContrast bright="53000" contrast="-17000"/>
                    </a14:imgEffect>
                  </a14:imgLayer>
                </a14:imgProps>
              </a:ext>
              <a:ext uri="{28A0092B-C50C-407E-A947-70E740481C1C}">
                <a14:useLocalDpi xmlns:a14="http://schemas.microsoft.com/office/drawing/2010/main" val="0"/>
              </a:ext>
            </a:extLst>
          </a:blip>
          <a:srcRect/>
          <a:stretch>
            <a:fillRect/>
          </a:stretch>
        </p:blipFill>
        <p:spPr bwMode="auto">
          <a:xfrm rot="5091567">
            <a:off x="5329990" y="-3453616"/>
            <a:ext cx="2782067" cy="8283902"/>
          </a:xfrm>
          <a:prstGeom prst="rect">
            <a:avLst/>
          </a:prstGeom>
          <a:noFill/>
          <a:extLst>
            <a:ext uri="{909E8E84-426E-40DD-AFC4-6F175D3DCCD1}">
              <a14:hiddenFill xmlns:a14="http://schemas.microsoft.com/office/drawing/2010/main">
                <a:solidFill>
                  <a:srgbClr val="FFFFFF"/>
                </a:solidFill>
              </a14:hiddenFill>
            </a:ext>
          </a:extLst>
        </p:spPr>
      </p:pic>
      <p:sp>
        <p:nvSpPr>
          <p:cNvPr id="23559" name="Ovaal 23558"/>
          <p:cNvSpPr/>
          <p:nvPr/>
        </p:nvSpPr>
        <p:spPr>
          <a:xfrm>
            <a:off x="4937573" y="2278052"/>
            <a:ext cx="3363780" cy="3165433"/>
          </a:xfrm>
          <a:prstGeom prst="ellipse">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83" name="Ovaal 82"/>
          <p:cNvSpPr/>
          <p:nvPr/>
        </p:nvSpPr>
        <p:spPr>
          <a:xfrm>
            <a:off x="6979438" y="3473653"/>
            <a:ext cx="1195712" cy="1112580"/>
          </a:xfrm>
          <a:prstGeom prst="ellipse">
            <a:avLst/>
          </a:prstGeom>
          <a:solidFill>
            <a:schemeClr val="accent1">
              <a:alpha val="6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32" name="Tekstvak 31"/>
          <p:cNvSpPr txBox="1"/>
          <p:nvPr/>
        </p:nvSpPr>
        <p:spPr>
          <a:xfrm>
            <a:off x="6773896" y="2810032"/>
            <a:ext cx="739945" cy="307777"/>
          </a:xfrm>
          <a:prstGeom prst="rect">
            <a:avLst/>
          </a:prstGeom>
          <a:noFill/>
        </p:spPr>
        <p:txBody>
          <a:bodyPr wrap="square" rtlCol="0">
            <a:spAutoFit/>
          </a:bodyPr>
          <a:lstStyle/>
          <a:p>
            <a:pPr defTabSz="914189" fontAlgn="auto">
              <a:spcBef>
                <a:spcPts val="0"/>
              </a:spcBef>
              <a:spcAft>
                <a:spcPts val="0"/>
              </a:spcAft>
            </a:pPr>
            <a:r>
              <a:rPr lang="nl-NL" sz="1400" b="1" dirty="0">
                <a:solidFill>
                  <a:prstClr val="black"/>
                </a:solidFill>
                <a:latin typeface="Century Gothic" panose="020B0502020202020204" pitchFamily="34" charset="0"/>
                <a:cs typeface="+mn-cs"/>
              </a:rPr>
              <a:t>JGZ</a:t>
            </a:r>
          </a:p>
        </p:txBody>
      </p:sp>
      <p:sp>
        <p:nvSpPr>
          <p:cNvPr id="85" name="Ovaal 84"/>
          <p:cNvSpPr/>
          <p:nvPr/>
        </p:nvSpPr>
        <p:spPr>
          <a:xfrm>
            <a:off x="6513364" y="2533341"/>
            <a:ext cx="1091751" cy="1027089"/>
          </a:xfrm>
          <a:prstGeom prst="ellipse">
            <a:avLst/>
          </a:prstGeom>
          <a:solidFill>
            <a:srgbClr val="7030A0">
              <a:alpha val="23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dirty="0">
              <a:solidFill>
                <a:prstClr val="white"/>
              </a:solidFill>
            </a:endParaRPr>
          </a:p>
        </p:txBody>
      </p:sp>
      <p:sp>
        <p:nvSpPr>
          <p:cNvPr id="31" name="Ovaal 30"/>
          <p:cNvSpPr/>
          <p:nvPr/>
        </p:nvSpPr>
        <p:spPr>
          <a:xfrm>
            <a:off x="6031323" y="4065723"/>
            <a:ext cx="1398030" cy="1241625"/>
          </a:xfrm>
          <a:prstGeom prst="ellipse">
            <a:avLst/>
          </a:prstGeom>
          <a:solidFill>
            <a:srgbClr val="7030A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94" name="Tekstvak 93"/>
          <p:cNvSpPr txBox="1"/>
          <p:nvPr/>
        </p:nvSpPr>
        <p:spPr>
          <a:xfrm>
            <a:off x="7078254" y="3922630"/>
            <a:ext cx="1312363" cy="307777"/>
          </a:xfrm>
          <a:prstGeom prst="rect">
            <a:avLst/>
          </a:prstGeom>
          <a:noFill/>
        </p:spPr>
        <p:txBody>
          <a:bodyPr wrap="square" rtlCol="0">
            <a:spAutoFit/>
          </a:bodyPr>
          <a:lstStyle/>
          <a:p>
            <a:pPr defTabSz="914189" fontAlgn="auto">
              <a:spcBef>
                <a:spcPts val="0"/>
              </a:spcBef>
              <a:spcAft>
                <a:spcPts val="0"/>
              </a:spcAft>
            </a:pPr>
            <a:r>
              <a:rPr lang="nl-NL" sz="1400" b="1" dirty="0">
                <a:solidFill>
                  <a:prstClr val="black"/>
                </a:solidFill>
                <a:latin typeface="Century Gothic" panose="020B0502020202020204" pitchFamily="34" charset="0"/>
                <a:cs typeface="+mn-cs"/>
              </a:rPr>
              <a:t>Toegang</a:t>
            </a:r>
            <a:endParaRPr lang="nl-NL" sz="800" b="1" dirty="0">
              <a:solidFill>
                <a:srgbClr val="000000"/>
              </a:solidFill>
              <a:latin typeface="Century Gothic" pitchFamily="34" charset="0"/>
              <a:ea typeface="ＭＳ Ｐゴシック" pitchFamily="34" charset="-128"/>
              <a:cs typeface="+mn-cs"/>
            </a:endParaRPr>
          </a:p>
        </p:txBody>
      </p:sp>
      <p:sp>
        <p:nvSpPr>
          <p:cNvPr id="95" name="Ovaal 94"/>
          <p:cNvSpPr/>
          <p:nvPr/>
        </p:nvSpPr>
        <p:spPr>
          <a:xfrm>
            <a:off x="5097967" y="3438496"/>
            <a:ext cx="1197132" cy="1094091"/>
          </a:xfrm>
          <a:prstGeom prst="ellipse">
            <a:avLst/>
          </a:prstGeom>
          <a:solidFill>
            <a:srgbClr val="7030A0">
              <a:alpha val="23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96" name="Tekstvak 95"/>
          <p:cNvSpPr txBox="1"/>
          <p:nvPr/>
        </p:nvSpPr>
        <p:spPr>
          <a:xfrm>
            <a:off x="6295099" y="4548649"/>
            <a:ext cx="1135899" cy="307777"/>
          </a:xfrm>
          <a:prstGeom prst="rect">
            <a:avLst/>
          </a:prstGeom>
          <a:noFill/>
        </p:spPr>
        <p:txBody>
          <a:bodyPr wrap="square" rtlCol="0">
            <a:spAutoFit/>
          </a:bodyPr>
          <a:lstStyle/>
          <a:p>
            <a:pPr defTabSz="914189" fontAlgn="auto">
              <a:spcBef>
                <a:spcPts val="0"/>
              </a:spcBef>
              <a:spcAft>
                <a:spcPts val="0"/>
              </a:spcAft>
            </a:pPr>
            <a:r>
              <a:rPr lang="nl-NL" sz="1400" b="1" dirty="0">
                <a:solidFill>
                  <a:prstClr val="black"/>
                </a:solidFill>
                <a:latin typeface="Century Gothic" panose="020B0502020202020204" pitchFamily="34" charset="0"/>
                <a:cs typeface="+mn-cs"/>
              </a:rPr>
              <a:t>Ouders</a:t>
            </a:r>
            <a:endParaRPr lang="nl-NL" sz="800" b="1" dirty="0">
              <a:solidFill>
                <a:srgbClr val="000000"/>
              </a:solidFill>
              <a:latin typeface="Century Gothic" pitchFamily="34" charset="0"/>
              <a:ea typeface="ＭＳ Ｐゴシック" pitchFamily="34" charset="-128"/>
              <a:cs typeface="+mn-cs"/>
            </a:endParaRPr>
          </a:p>
        </p:txBody>
      </p:sp>
      <p:grpSp>
        <p:nvGrpSpPr>
          <p:cNvPr id="48" name="Groep 47"/>
          <p:cNvGrpSpPr/>
          <p:nvPr/>
        </p:nvGrpSpPr>
        <p:grpSpPr>
          <a:xfrm>
            <a:off x="5458729" y="2641402"/>
            <a:ext cx="1175250" cy="1002477"/>
            <a:chOff x="5040117" y="1522469"/>
            <a:chExt cx="1211874" cy="1232281"/>
          </a:xfrm>
        </p:grpSpPr>
        <p:sp>
          <p:nvSpPr>
            <p:cNvPr id="105" name="Ovaal 104"/>
            <p:cNvSpPr/>
            <p:nvPr/>
          </p:nvSpPr>
          <p:spPr>
            <a:xfrm>
              <a:off x="5040117" y="1522469"/>
              <a:ext cx="1211874" cy="1232281"/>
            </a:xfrm>
            <a:prstGeom prst="ellipse">
              <a:avLst/>
            </a:prstGeom>
            <a:solidFill>
              <a:srgbClr val="862791">
                <a:alpha val="1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106" name="Tekstvak 105"/>
            <p:cNvSpPr txBox="1"/>
            <p:nvPr/>
          </p:nvSpPr>
          <p:spPr>
            <a:xfrm>
              <a:off x="5098047" y="1919196"/>
              <a:ext cx="917526" cy="378331"/>
            </a:xfrm>
            <a:prstGeom prst="rect">
              <a:avLst/>
            </a:prstGeom>
            <a:noFill/>
          </p:spPr>
          <p:txBody>
            <a:bodyPr wrap="square" rtlCol="0">
              <a:spAutoFit/>
            </a:bodyPr>
            <a:lstStyle/>
            <a:p>
              <a:pPr algn="ctr" defTabSz="914189" fontAlgn="auto">
                <a:spcBef>
                  <a:spcPts val="0"/>
                </a:spcBef>
                <a:spcAft>
                  <a:spcPts val="0"/>
                </a:spcAft>
              </a:pPr>
              <a:r>
                <a:rPr lang="nl-NL" sz="1400" b="1" dirty="0">
                  <a:solidFill>
                    <a:prstClr val="black"/>
                  </a:solidFill>
                  <a:latin typeface="Century Gothic" panose="020B0502020202020204" pitchFamily="34" charset="0"/>
                  <a:cs typeface="+mn-cs"/>
                </a:rPr>
                <a:t>School</a:t>
              </a:r>
            </a:p>
          </p:txBody>
        </p:sp>
      </p:grpSp>
      <p:sp>
        <p:nvSpPr>
          <p:cNvPr id="97" name="Rechthoek 96"/>
          <p:cNvSpPr/>
          <p:nvPr/>
        </p:nvSpPr>
        <p:spPr>
          <a:xfrm>
            <a:off x="10856987" y="1010531"/>
            <a:ext cx="1224180" cy="1566000"/>
          </a:xfrm>
          <a:prstGeom prst="rect">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defTabSz="914189" fontAlgn="auto">
              <a:spcBef>
                <a:spcPts val="0"/>
              </a:spcBef>
              <a:spcAft>
                <a:spcPts val="0"/>
              </a:spcAft>
            </a:pPr>
            <a:endParaRPr lang="nl-NL">
              <a:solidFill>
                <a:prstClr val="white"/>
              </a:solidFill>
            </a:endParaRPr>
          </a:p>
        </p:txBody>
      </p:sp>
      <p:sp>
        <p:nvSpPr>
          <p:cNvPr id="11266" name="Rectangle 2"/>
          <p:cNvSpPr>
            <a:spLocks noGrp="1" noChangeArrowheads="1"/>
          </p:cNvSpPr>
          <p:nvPr>
            <p:ph type="title" idx="4294967295"/>
          </p:nvPr>
        </p:nvSpPr>
        <p:spPr>
          <a:xfrm rot="17064616">
            <a:off x="570965" y="3401512"/>
            <a:ext cx="4690799" cy="433387"/>
          </a:xfrm>
          <a:solidFill>
            <a:schemeClr val="bg1"/>
          </a:solidFill>
        </p:spPr>
        <p:txBody>
          <a:bodyPr rtlCol="0">
            <a:normAutofit/>
          </a:bodyPr>
          <a:lstStyle/>
          <a:p>
            <a:pPr>
              <a:defRPr/>
            </a:pPr>
            <a:r>
              <a:rPr lang="nl-NL" sz="2000" b="1" dirty="0">
                <a:solidFill>
                  <a:srgbClr val="FF6600"/>
                </a:solidFill>
                <a:latin typeface="Century Gothic" panose="020B0502020202020204" pitchFamily="34" charset="0"/>
                <a:ea typeface="ＭＳ Ｐゴシック" charset="0"/>
              </a:rPr>
              <a:t>Ondersteuningscontinuüm onderwijs</a:t>
            </a:r>
          </a:p>
        </p:txBody>
      </p:sp>
      <p:sp>
        <p:nvSpPr>
          <p:cNvPr id="20487" name="Picture 2" descr="C:\Users\jo.ortmans\AppData\Local\Microsoft\Windows\Temporary Internet Files\Content.Outlook\2B9FC9K8\PassendOnderwijs-WM_logo.jpg"/>
          <p:cNvSpPr>
            <a:spLocks noChangeAspect="1" noChangeArrowheads="1"/>
          </p:cNvSpPr>
          <p:nvPr/>
        </p:nvSpPr>
        <p:spPr bwMode="auto">
          <a:xfrm>
            <a:off x="1524004" y="269875"/>
            <a:ext cx="1187451"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endParaRPr lang="nl-NL" altLang="nl-NL">
              <a:solidFill>
                <a:srgbClr val="000000"/>
              </a:solidFill>
              <a:ea typeface="ＭＳ Ｐゴシック" pitchFamily="34" charset="-128"/>
              <a:cs typeface="+mn-cs"/>
            </a:endParaRPr>
          </a:p>
        </p:txBody>
      </p:sp>
      <p:sp>
        <p:nvSpPr>
          <p:cNvPr id="20498" name="Tekstvak 23567"/>
          <p:cNvSpPr txBox="1">
            <a:spLocks noChangeArrowheads="1"/>
          </p:cNvSpPr>
          <p:nvPr/>
        </p:nvSpPr>
        <p:spPr bwMode="auto">
          <a:xfrm>
            <a:off x="141093" y="50316"/>
            <a:ext cx="4200103"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2400" b="1" dirty="0">
                <a:solidFill>
                  <a:srgbClr val="002060"/>
                </a:solidFill>
                <a:ea typeface="ＭＳ Ｐゴシック" pitchFamily="34" charset="-128"/>
                <a:cs typeface="+mn-cs"/>
              </a:rPr>
              <a:t>Primair Passend Onderwijs</a:t>
            </a:r>
          </a:p>
        </p:txBody>
      </p:sp>
      <p:cxnSp>
        <p:nvCxnSpPr>
          <p:cNvPr id="3" name="Rechte verbindingslijn 2"/>
          <p:cNvCxnSpPr>
            <a:endCxn id="11" idx="3"/>
          </p:cNvCxnSpPr>
          <p:nvPr/>
        </p:nvCxnSpPr>
        <p:spPr>
          <a:xfrm flipV="1">
            <a:off x="3399589" y="2278107"/>
            <a:ext cx="667268" cy="4721"/>
          </a:xfrm>
          <a:prstGeom prst="line">
            <a:avLst/>
          </a:prstGeom>
          <a:ln w="57150" cmpd="sng">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2" name="Tekstvak 1"/>
          <p:cNvSpPr txBox="1"/>
          <p:nvPr/>
        </p:nvSpPr>
        <p:spPr>
          <a:xfrm>
            <a:off x="327922" y="592600"/>
            <a:ext cx="2557799" cy="553976"/>
          </a:xfrm>
          <a:prstGeom prst="rect">
            <a:avLst/>
          </a:prstGeom>
          <a:noFill/>
        </p:spPr>
        <p:txBody>
          <a:bodyPr wrap="square" lIns="91418" tIns="45709" rIns="91418" bIns="45709" rtlCol="0">
            <a:spAutoFit/>
          </a:bodyPr>
          <a:lstStyle/>
          <a:p>
            <a:pPr defTabSz="914189" fontAlgn="auto">
              <a:spcBef>
                <a:spcPts val="0"/>
              </a:spcBef>
              <a:spcAft>
                <a:spcPts val="0"/>
              </a:spcAft>
            </a:pPr>
            <a:r>
              <a:rPr lang="nl-NL" b="1" dirty="0">
                <a:solidFill>
                  <a:prstClr val="black"/>
                </a:solidFill>
                <a:latin typeface="Calibri"/>
                <a:cs typeface="+mn-cs"/>
              </a:rPr>
              <a:t>Onderwijsondersteuning</a:t>
            </a:r>
            <a:br>
              <a:rPr lang="nl-NL" b="1" dirty="0">
                <a:solidFill>
                  <a:prstClr val="black"/>
                </a:solidFill>
                <a:latin typeface="Calibri"/>
                <a:cs typeface="+mn-cs"/>
              </a:rPr>
            </a:br>
            <a:r>
              <a:rPr lang="nl-NL" sz="1200" b="1" dirty="0">
                <a:solidFill>
                  <a:prstClr val="white">
                    <a:lumMod val="65000"/>
                  </a:prstClr>
                </a:solidFill>
                <a:latin typeface="Calibri"/>
                <a:cs typeface="+mn-cs"/>
              </a:rPr>
              <a:t>- </a:t>
            </a:r>
            <a:r>
              <a:rPr lang="nl-NL" sz="1200" b="1" dirty="0" err="1">
                <a:solidFill>
                  <a:prstClr val="white">
                    <a:lumMod val="65000"/>
                  </a:prstClr>
                </a:solidFill>
                <a:latin typeface="Calibri"/>
                <a:cs typeface="+mn-cs"/>
              </a:rPr>
              <a:t>schoolondersteuningsprofielen</a:t>
            </a:r>
            <a:r>
              <a:rPr lang="nl-NL" sz="1200" b="1" dirty="0">
                <a:solidFill>
                  <a:prstClr val="white">
                    <a:lumMod val="65000"/>
                  </a:prstClr>
                </a:solidFill>
                <a:latin typeface="Calibri"/>
                <a:cs typeface="+mn-cs"/>
              </a:rPr>
              <a:t> -</a:t>
            </a:r>
            <a:r>
              <a:rPr lang="nl-NL" sz="1200" b="1" dirty="0">
                <a:solidFill>
                  <a:prstClr val="white">
                    <a:lumMod val="75000"/>
                  </a:prstClr>
                </a:solidFill>
                <a:latin typeface="Calibri"/>
                <a:cs typeface="+mn-cs"/>
              </a:rPr>
              <a:t> </a:t>
            </a:r>
          </a:p>
        </p:txBody>
      </p:sp>
      <p:grpSp>
        <p:nvGrpSpPr>
          <p:cNvPr id="10" name="Groep 9"/>
          <p:cNvGrpSpPr/>
          <p:nvPr/>
        </p:nvGrpSpPr>
        <p:grpSpPr>
          <a:xfrm>
            <a:off x="2343065" y="915695"/>
            <a:ext cx="2774926" cy="5393355"/>
            <a:chOff x="2430949" y="871293"/>
            <a:chExt cx="3945978" cy="5393355"/>
          </a:xfrm>
        </p:grpSpPr>
        <p:sp>
          <p:nvSpPr>
            <p:cNvPr id="11" name="Vrije vorm 10"/>
            <p:cNvSpPr/>
            <p:nvPr/>
          </p:nvSpPr>
          <p:spPr>
            <a:xfrm>
              <a:off x="3933382" y="871293"/>
              <a:ext cx="948859" cy="1362357"/>
            </a:xfrm>
            <a:custGeom>
              <a:avLst/>
              <a:gdLst>
                <a:gd name="connsiteX0" fmla="*/ 0 w 948859"/>
                <a:gd name="connsiteY0" fmla="*/ 1362357 h 1362357"/>
                <a:gd name="connsiteX1" fmla="*/ 474430 w 948859"/>
                <a:gd name="connsiteY1" fmla="*/ 0 h 1362357"/>
                <a:gd name="connsiteX2" fmla="*/ 474430 w 948859"/>
                <a:gd name="connsiteY2" fmla="*/ 0 h 1362357"/>
                <a:gd name="connsiteX3" fmla="*/ 948859 w 948859"/>
                <a:gd name="connsiteY3" fmla="*/ 1362357 h 1362357"/>
                <a:gd name="connsiteX4" fmla="*/ 0 w 948859"/>
                <a:gd name="connsiteY4" fmla="*/ 1362357 h 1362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8859" h="1362357">
                  <a:moveTo>
                    <a:pt x="0" y="1362357"/>
                  </a:moveTo>
                  <a:lnTo>
                    <a:pt x="474430" y="0"/>
                  </a:lnTo>
                  <a:lnTo>
                    <a:pt x="474430" y="0"/>
                  </a:lnTo>
                  <a:lnTo>
                    <a:pt x="948859" y="1362357"/>
                  </a:lnTo>
                  <a:lnTo>
                    <a:pt x="0" y="1362357"/>
                  </a:lnTo>
                  <a:close/>
                </a:path>
              </a:pathLst>
            </a:custGeom>
            <a:solidFill>
              <a:srgbClr val="E50048"/>
            </a:solidFill>
            <a:ln>
              <a:solidFill>
                <a:schemeClr val="tx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25400" tIns="25400" rIns="25400" bIns="25400" numCol="1" spcCol="1270" anchor="ctr" anchorCtr="0">
              <a:noAutofit/>
            </a:bodyPr>
            <a:lstStyle/>
            <a:p>
              <a:pPr algn="ctr" defTabSz="888795" fontAlgn="auto">
                <a:lnSpc>
                  <a:spcPct val="90000"/>
                </a:lnSpc>
                <a:spcAft>
                  <a:spcPct val="35000"/>
                </a:spcAft>
              </a:pPr>
              <a:r>
                <a:rPr lang="nl-NL" sz="2000" dirty="0">
                  <a:solidFill>
                    <a:prstClr val="white"/>
                  </a:solidFill>
                  <a:latin typeface="Century Gothic" panose="020B0502020202020204" pitchFamily="34" charset="0"/>
                </a:rPr>
                <a:t>5.</a:t>
              </a:r>
            </a:p>
          </p:txBody>
        </p:sp>
        <p:sp>
          <p:nvSpPr>
            <p:cNvPr id="13" name="Vrije vorm 12"/>
            <p:cNvSpPr/>
            <p:nvPr/>
          </p:nvSpPr>
          <p:spPr>
            <a:xfrm>
              <a:off x="3555824" y="2238371"/>
              <a:ext cx="1708830" cy="988265"/>
            </a:xfrm>
            <a:custGeom>
              <a:avLst/>
              <a:gdLst>
                <a:gd name="connsiteX0" fmla="*/ 0 w 1708830"/>
                <a:gd name="connsiteY0" fmla="*/ 988265 h 988265"/>
                <a:gd name="connsiteX1" fmla="*/ 364917 w 1708830"/>
                <a:gd name="connsiteY1" fmla="*/ 0 h 988265"/>
                <a:gd name="connsiteX2" fmla="*/ 1343913 w 1708830"/>
                <a:gd name="connsiteY2" fmla="*/ 0 h 988265"/>
                <a:gd name="connsiteX3" fmla="*/ 1708830 w 1708830"/>
                <a:gd name="connsiteY3" fmla="*/ 988265 h 988265"/>
                <a:gd name="connsiteX4" fmla="*/ 0 w 1708830"/>
                <a:gd name="connsiteY4" fmla="*/ 988265 h 988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8830" h="988265">
                  <a:moveTo>
                    <a:pt x="0" y="988265"/>
                  </a:moveTo>
                  <a:lnTo>
                    <a:pt x="364917" y="0"/>
                  </a:lnTo>
                  <a:lnTo>
                    <a:pt x="1343913" y="0"/>
                  </a:lnTo>
                  <a:lnTo>
                    <a:pt x="1708830" y="988265"/>
                  </a:lnTo>
                  <a:lnTo>
                    <a:pt x="0" y="988265"/>
                  </a:lnTo>
                  <a:close/>
                </a:path>
              </a:pathLst>
            </a:custGeom>
            <a:solidFill>
              <a:srgbClr val="F17F13"/>
            </a:solidFill>
            <a:ln>
              <a:solidFill>
                <a:schemeClr val="tx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324446" tIns="25400" rIns="324445" bIns="25400" numCol="1" spcCol="1270" anchor="ctr" anchorCtr="0">
              <a:noAutofit/>
            </a:bodyPr>
            <a:lstStyle/>
            <a:p>
              <a:pPr algn="ctr" defTabSz="888795" fontAlgn="auto">
                <a:lnSpc>
                  <a:spcPct val="90000"/>
                </a:lnSpc>
                <a:spcAft>
                  <a:spcPct val="35000"/>
                </a:spcAft>
              </a:pPr>
              <a:r>
                <a:rPr lang="nl-NL" sz="2000" dirty="0">
                  <a:solidFill>
                    <a:prstClr val="white"/>
                  </a:solidFill>
                  <a:latin typeface="Century Gothic" panose="020B0502020202020204" pitchFamily="34" charset="0"/>
                </a:rPr>
                <a:t>4.</a:t>
              </a:r>
            </a:p>
          </p:txBody>
        </p:sp>
        <p:sp>
          <p:nvSpPr>
            <p:cNvPr id="14" name="Vrije vorm 13"/>
            <p:cNvSpPr/>
            <p:nvPr/>
          </p:nvSpPr>
          <p:spPr>
            <a:xfrm>
              <a:off x="3204123" y="3218736"/>
              <a:ext cx="2407331" cy="949809"/>
            </a:xfrm>
            <a:custGeom>
              <a:avLst/>
              <a:gdLst>
                <a:gd name="connsiteX0" fmla="*/ 0 w 2407331"/>
                <a:gd name="connsiteY0" fmla="*/ 949809 h 949809"/>
                <a:gd name="connsiteX1" fmla="*/ 350717 w 2407331"/>
                <a:gd name="connsiteY1" fmla="*/ 0 h 949809"/>
                <a:gd name="connsiteX2" fmla="*/ 2056614 w 2407331"/>
                <a:gd name="connsiteY2" fmla="*/ 0 h 949809"/>
                <a:gd name="connsiteX3" fmla="*/ 2407331 w 2407331"/>
                <a:gd name="connsiteY3" fmla="*/ 949809 h 949809"/>
                <a:gd name="connsiteX4" fmla="*/ 0 w 2407331"/>
                <a:gd name="connsiteY4" fmla="*/ 949809 h 9498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7331" h="949809">
                  <a:moveTo>
                    <a:pt x="0" y="949809"/>
                  </a:moveTo>
                  <a:lnTo>
                    <a:pt x="350717" y="0"/>
                  </a:lnTo>
                  <a:lnTo>
                    <a:pt x="2056614" y="0"/>
                  </a:lnTo>
                  <a:lnTo>
                    <a:pt x="2407331" y="949809"/>
                  </a:lnTo>
                  <a:lnTo>
                    <a:pt x="0" y="949809"/>
                  </a:lnTo>
                  <a:close/>
                </a:path>
              </a:pathLst>
            </a:custGeom>
            <a:solidFill>
              <a:srgbClr val="F17F13"/>
            </a:solidFill>
            <a:ln>
              <a:solidFill>
                <a:schemeClr val="tx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446683" tIns="25400" rIns="446683" bIns="25400" numCol="1" spcCol="1270" anchor="ctr" anchorCtr="0">
              <a:noAutofit/>
            </a:bodyPr>
            <a:lstStyle/>
            <a:p>
              <a:pPr algn="ctr" defTabSz="888795" fontAlgn="auto">
                <a:lnSpc>
                  <a:spcPct val="90000"/>
                </a:lnSpc>
                <a:spcAft>
                  <a:spcPct val="35000"/>
                </a:spcAft>
              </a:pPr>
              <a:r>
                <a:rPr lang="nl-NL" sz="2000" dirty="0">
                  <a:solidFill>
                    <a:prstClr val="white"/>
                  </a:solidFill>
                  <a:latin typeface="Century Gothic" panose="020B0502020202020204" pitchFamily="34" charset="0"/>
                </a:rPr>
                <a:t>3.</a:t>
              </a:r>
            </a:p>
          </p:txBody>
        </p:sp>
        <p:sp>
          <p:nvSpPr>
            <p:cNvPr id="15" name="Vrije vorm 14"/>
            <p:cNvSpPr/>
            <p:nvPr/>
          </p:nvSpPr>
          <p:spPr>
            <a:xfrm>
              <a:off x="2819119" y="4152270"/>
              <a:ext cx="3169638" cy="1056189"/>
            </a:xfrm>
            <a:custGeom>
              <a:avLst/>
              <a:gdLst>
                <a:gd name="connsiteX0" fmla="*/ 0 w 3169638"/>
                <a:gd name="connsiteY0" fmla="*/ 1056189 h 1056189"/>
                <a:gd name="connsiteX1" fmla="*/ 389998 w 3169638"/>
                <a:gd name="connsiteY1" fmla="*/ 0 h 1056189"/>
                <a:gd name="connsiteX2" fmla="*/ 2779640 w 3169638"/>
                <a:gd name="connsiteY2" fmla="*/ 0 h 1056189"/>
                <a:gd name="connsiteX3" fmla="*/ 3169638 w 3169638"/>
                <a:gd name="connsiteY3" fmla="*/ 1056189 h 1056189"/>
                <a:gd name="connsiteX4" fmla="*/ 0 w 3169638"/>
                <a:gd name="connsiteY4" fmla="*/ 1056189 h 105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9638" h="1056189">
                  <a:moveTo>
                    <a:pt x="0" y="1056189"/>
                  </a:moveTo>
                  <a:lnTo>
                    <a:pt x="389998" y="0"/>
                  </a:lnTo>
                  <a:lnTo>
                    <a:pt x="2779640" y="0"/>
                  </a:lnTo>
                  <a:lnTo>
                    <a:pt x="3169638" y="1056189"/>
                  </a:lnTo>
                  <a:lnTo>
                    <a:pt x="0" y="1056189"/>
                  </a:lnTo>
                  <a:close/>
                </a:path>
              </a:pathLst>
            </a:custGeom>
            <a:solidFill>
              <a:srgbClr val="72B022"/>
            </a:solidFill>
            <a:ln>
              <a:solidFill>
                <a:schemeClr val="tx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580086" tIns="25400" rIns="580087" bIns="25400" numCol="1" spcCol="1270" anchor="ctr" anchorCtr="0">
              <a:noAutofit/>
            </a:bodyPr>
            <a:lstStyle/>
            <a:p>
              <a:pPr algn="ctr" defTabSz="888795" fontAlgn="auto">
                <a:lnSpc>
                  <a:spcPct val="90000"/>
                </a:lnSpc>
                <a:spcAft>
                  <a:spcPct val="35000"/>
                </a:spcAft>
              </a:pPr>
              <a:r>
                <a:rPr lang="nl-NL" sz="2000" dirty="0">
                  <a:solidFill>
                    <a:prstClr val="white"/>
                  </a:solidFill>
                  <a:latin typeface="Century Gothic" panose="020B0502020202020204" pitchFamily="34" charset="0"/>
                </a:rPr>
                <a:t>2.</a:t>
              </a:r>
            </a:p>
          </p:txBody>
        </p:sp>
        <p:sp>
          <p:nvSpPr>
            <p:cNvPr id="20" name="Vrije vorm 19"/>
            <p:cNvSpPr/>
            <p:nvPr/>
          </p:nvSpPr>
          <p:spPr>
            <a:xfrm>
              <a:off x="2430949" y="5208459"/>
              <a:ext cx="3945978" cy="1056189"/>
            </a:xfrm>
            <a:custGeom>
              <a:avLst/>
              <a:gdLst>
                <a:gd name="connsiteX0" fmla="*/ 0 w 3945978"/>
                <a:gd name="connsiteY0" fmla="*/ 1056189 h 1056189"/>
                <a:gd name="connsiteX1" fmla="*/ 389998 w 3945978"/>
                <a:gd name="connsiteY1" fmla="*/ 0 h 1056189"/>
                <a:gd name="connsiteX2" fmla="*/ 3555980 w 3945978"/>
                <a:gd name="connsiteY2" fmla="*/ 0 h 1056189"/>
                <a:gd name="connsiteX3" fmla="*/ 3945978 w 3945978"/>
                <a:gd name="connsiteY3" fmla="*/ 1056189 h 1056189"/>
                <a:gd name="connsiteX4" fmla="*/ 0 w 3945978"/>
                <a:gd name="connsiteY4" fmla="*/ 1056189 h 105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5978" h="1056189">
                  <a:moveTo>
                    <a:pt x="0" y="1056189"/>
                  </a:moveTo>
                  <a:lnTo>
                    <a:pt x="389998" y="0"/>
                  </a:lnTo>
                  <a:lnTo>
                    <a:pt x="3555980" y="0"/>
                  </a:lnTo>
                  <a:lnTo>
                    <a:pt x="3945978" y="1056189"/>
                  </a:lnTo>
                  <a:lnTo>
                    <a:pt x="0" y="1056189"/>
                  </a:lnTo>
                  <a:close/>
                </a:path>
              </a:pathLst>
            </a:custGeom>
            <a:solidFill>
              <a:srgbClr val="72B022"/>
            </a:solidFill>
            <a:ln>
              <a:solidFill>
                <a:schemeClr val="tx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715946" tIns="25400" rIns="715946" bIns="25400" numCol="1" spcCol="1270" anchor="ctr" anchorCtr="0">
              <a:noAutofit/>
            </a:bodyPr>
            <a:lstStyle/>
            <a:p>
              <a:pPr algn="ctr" defTabSz="888795" fontAlgn="auto">
                <a:lnSpc>
                  <a:spcPct val="90000"/>
                </a:lnSpc>
                <a:spcAft>
                  <a:spcPct val="35000"/>
                </a:spcAft>
              </a:pPr>
              <a:r>
                <a:rPr lang="nl-NL" sz="2000" dirty="0">
                  <a:solidFill>
                    <a:prstClr val="white"/>
                  </a:solidFill>
                  <a:latin typeface="Century Gothic" panose="020B0502020202020204" pitchFamily="34" charset="0"/>
                </a:rPr>
                <a:t>1.</a:t>
              </a:r>
            </a:p>
          </p:txBody>
        </p:sp>
      </p:grpSp>
      <p:sp>
        <p:nvSpPr>
          <p:cNvPr id="20496" name="Tekstvak 23564"/>
          <p:cNvSpPr txBox="1">
            <a:spLocks noChangeArrowheads="1"/>
          </p:cNvSpPr>
          <p:nvPr/>
        </p:nvSpPr>
        <p:spPr bwMode="auto">
          <a:xfrm rot="17034104">
            <a:off x="1065037" y="4060045"/>
            <a:ext cx="3778527" cy="23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900" b="1" dirty="0">
                <a:solidFill>
                  <a:srgbClr val="000000"/>
                </a:solidFill>
                <a:latin typeface="Century Gothic" pitchFamily="34" charset="0"/>
                <a:ea typeface="ＭＳ Ｐゴシック" pitchFamily="34" charset="-128"/>
                <a:cs typeface="+mn-cs"/>
              </a:rPr>
              <a:t>Basisondersteuning van hoog niveau in basisonderwijs</a:t>
            </a:r>
          </a:p>
        </p:txBody>
      </p:sp>
      <p:sp>
        <p:nvSpPr>
          <p:cNvPr id="20497" name="Tekstvak 50"/>
          <p:cNvSpPr txBox="1">
            <a:spLocks noChangeArrowheads="1"/>
          </p:cNvSpPr>
          <p:nvPr/>
        </p:nvSpPr>
        <p:spPr bwMode="auto">
          <a:xfrm>
            <a:off x="3465779" y="1676238"/>
            <a:ext cx="656363"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900" b="1" dirty="0">
                <a:solidFill>
                  <a:srgbClr val="000000"/>
                </a:solidFill>
                <a:latin typeface="Century Gothic" pitchFamily="34" charset="0"/>
                <a:ea typeface="ＭＳ Ｐゴシック" pitchFamily="34" charset="-128"/>
                <a:cs typeface="+mn-cs"/>
              </a:rPr>
              <a:t> extra </a:t>
            </a:r>
          </a:p>
          <a:p>
            <a:pPr defTabSz="914189" eaLnBrk="1" fontAlgn="auto" hangingPunct="1">
              <a:spcBef>
                <a:spcPts val="0"/>
              </a:spcBef>
              <a:spcAft>
                <a:spcPts val="0"/>
              </a:spcAft>
            </a:pPr>
            <a:r>
              <a:rPr lang="nl-NL" altLang="nl-NL" sz="900" b="1" dirty="0">
                <a:solidFill>
                  <a:srgbClr val="000000"/>
                </a:solidFill>
                <a:latin typeface="Century Gothic" pitchFamily="34" charset="0"/>
                <a:ea typeface="ＭＳ Ｐゴシック" pitchFamily="34" charset="-128"/>
                <a:cs typeface="+mn-cs"/>
              </a:rPr>
              <a:t>onder-</a:t>
            </a:r>
          </a:p>
          <a:p>
            <a:pPr defTabSz="914189" eaLnBrk="1" fontAlgn="auto" hangingPunct="1">
              <a:spcBef>
                <a:spcPts val="0"/>
              </a:spcBef>
              <a:spcAft>
                <a:spcPts val="0"/>
              </a:spcAft>
            </a:pPr>
            <a:r>
              <a:rPr lang="nl-NL" altLang="nl-NL" sz="900" b="1" dirty="0" err="1">
                <a:solidFill>
                  <a:srgbClr val="000000"/>
                </a:solidFill>
                <a:latin typeface="Century Gothic" pitchFamily="34" charset="0"/>
                <a:ea typeface="ＭＳ Ｐゴシック" pitchFamily="34" charset="-128"/>
                <a:cs typeface="+mn-cs"/>
              </a:rPr>
              <a:t>steuning</a:t>
            </a:r>
            <a:endParaRPr lang="nl-NL" altLang="nl-NL" sz="900" b="1" dirty="0">
              <a:solidFill>
                <a:srgbClr val="000000"/>
              </a:solidFill>
              <a:latin typeface="Century Gothic" pitchFamily="34" charset="0"/>
              <a:ea typeface="ＭＳ Ｐゴシック" pitchFamily="34" charset="-128"/>
              <a:cs typeface="+mn-cs"/>
            </a:endParaRPr>
          </a:p>
          <a:p>
            <a:pPr defTabSz="914189" eaLnBrk="1" fontAlgn="auto" hangingPunct="1">
              <a:spcBef>
                <a:spcPts val="0"/>
              </a:spcBef>
              <a:spcAft>
                <a:spcPts val="0"/>
              </a:spcAft>
            </a:pPr>
            <a:r>
              <a:rPr lang="nl-NL" altLang="nl-NL" sz="900" b="1" dirty="0">
                <a:solidFill>
                  <a:srgbClr val="000000"/>
                </a:solidFill>
                <a:latin typeface="Century Gothic" pitchFamily="34" charset="0"/>
                <a:ea typeface="ＭＳ Ｐゴシック" pitchFamily="34" charset="-128"/>
                <a:cs typeface="+mn-cs"/>
              </a:rPr>
              <a:t> S(B)O</a:t>
            </a:r>
          </a:p>
        </p:txBody>
      </p:sp>
      <p:sp>
        <p:nvSpPr>
          <p:cNvPr id="26" name="Pijl links 25"/>
          <p:cNvSpPr>
            <a:spLocks noChangeArrowheads="1"/>
          </p:cNvSpPr>
          <p:nvPr/>
        </p:nvSpPr>
        <p:spPr bwMode="auto">
          <a:xfrm>
            <a:off x="326102" y="4409804"/>
            <a:ext cx="2016933" cy="2075423"/>
          </a:xfrm>
          <a:prstGeom prst="rightArrow">
            <a:avLst>
              <a:gd name="adj1" fmla="val 50000"/>
              <a:gd name="adj2" fmla="val 50004"/>
            </a:avLst>
          </a:prstGeom>
          <a:solidFill>
            <a:srgbClr val="CCFFCC"/>
          </a:solidFill>
          <a:ln w="9525">
            <a:solidFill>
              <a:schemeClr val="tx1"/>
            </a:solidFill>
            <a:miter lim="800000"/>
            <a:headEnd/>
            <a:tailEnd/>
          </a:ln>
          <a:effectLst>
            <a:outerShdw blurRad="40000" dist="23000" dir="5400000" rotWithShape="0">
              <a:srgbClr val="808080">
                <a:alpha val="34999"/>
              </a:srgbClr>
            </a:outerShdw>
          </a:effectLst>
        </p:spPr>
        <p:txBody>
          <a:bodyPr lIns="91418" tIns="45709" rIns="91418" bIns="45709" anchor="ctr"/>
          <a:lstStyle/>
          <a:p>
            <a:pPr algn="ctr" defTabSz="914189" fontAlgn="auto">
              <a:spcBef>
                <a:spcPts val="0"/>
              </a:spcBef>
              <a:spcAft>
                <a:spcPts val="0"/>
              </a:spcAft>
              <a:defRPr/>
            </a:pPr>
            <a:endParaRPr lang="nl-NL">
              <a:solidFill>
                <a:prstClr val="white"/>
              </a:solidFill>
              <a:latin typeface="Calibri" panose="020F0502020204030204"/>
              <a:cs typeface="+mn-cs"/>
            </a:endParaRPr>
          </a:p>
        </p:txBody>
      </p:sp>
      <p:sp>
        <p:nvSpPr>
          <p:cNvPr id="20490" name="Tekstvak 24"/>
          <p:cNvSpPr txBox="1">
            <a:spLocks noChangeArrowheads="1"/>
          </p:cNvSpPr>
          <p:nvPr/>
        </p:nvSpPr>
        <p:spPr bwMode="auto">
          <a:xfrm>
            <a:off x="329379" y="4924641"/>
            <a:ext cx="1942807" cy="931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1200" b="1" dirty="0">
                <a:solidFill>
                  <a:srgbClr val="000000"/>
                </a:solidFill>
                <a:latin typeface="Century Gothic" pitchFamily="34" charset="0"/>
                <a:ea typeface="ＭＳ Ｐゴシック" pitchFamily="34" charset="-128"/>
                <a:cs typeface="+mn-cs"/>
              </a:rPr>
              <a:t>Scholen :</a:t>
            </a:r>
          </a:p>
          <a:p>
            <a:pPr marL="108000" indent="-108000" defTabSz="914189" eaLnBrk="1" fontAlgn="auto" hangingPunct="1">
              <a:spcBef>
                <a:spcPts val="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Adaptief onderwijs</a:t>
            </a:r>
          </a:p>
          <a:p>
            <a:pPr marL="108000" indent="-108000" defTabSz="914189" eaLnBrk="1" fontAlgn="auto" hangingPunct="1">
              <a:spcBef>
                <a:spcPts val="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Onderwijs in de groep</a:t>
            </a:r>
          </a:p>
          <a:p>
            <a:pPr marL="108000" indent="-108000" defTabSz="914189" eaLnBrk="1" fontAlgn="auto" hangingPunct="1">
              <a:spcBef>
                <a:spcPts val="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Groepsplan</a:t>
            </a:r>
          </a:p>
          <a:p>
            <a:pPr marL="108000" indent="-108000" defTabSz="914189" eaLnBrk="1" fontAlgn="auto" hangingPunct="1">
              <a:spcBef>
                <a:spcPts val="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Interne deskundigen  (LB)</a:t>
            </a:r>
          </a:p>
          <a:p>
            <a:pPr defTabSz="914189" eaLnBrk="1" fontAlgn="auto" hangingPunct="1">
              <a:spcBef>
                <a:spcPts val="300"/>
              </a:spcBef>
              <a:spcAft>
                <a:spcPts val="0"/>
              </a:spcAft>
            </a:pPr>
            <a:r>
              <a:rPr lang="nl-NL" altLang="nl-NL" sz="800" b="1" dirty="0">
                <a:solidFill>
                  <a:srgbClr val="000000"/>
                </a:solidFill>
                <a:latin typeface="Century Gothic" pitchFamily="34" charset="0"/>
                <a:ea typeface="ＭＳ Ｐゴシック" pitchFamily="34" charset="-128"/>
                <a:cs typeface="+mn-cs"/>
              </a:rPr>
              <a:t>=&gt;Bekostiging via schoolbestuur</a:t>
            </a:r>
          </a:p>
        </p:txBody>
      </p:sp>
      <p:grpSp>
        <p:nvGrpSpPr>
          <p:cNvPr id="29" name="Groep 28"/>
          <p:cNvGrpSpPr/>
          <p:nvPr/>
        </p:nvGrpSpPr>
        <p:grpSpPr>
          <a:xfrm>
            <a:off x="335295" y="2247251"/>
            <a:ext cx="2506871" cy="2439226"/>
            <a:chOff x="307636" y="2236910"/>
            <a:chExt cx="2499255" cy="1968842"/>
          </a:xfrm>
        </p:grpSpPr>
        <p:sp>
          <p:nvSpPr>
            <p:cNvPr id="23561" name="Pijl rechts 23560"/>
            <p:cNvSpPr>
              <a:spLocks noChangeArrowheads="1"/>
            </p:cNvSpPr>
            <p:nvPr/>
          </p:nvSpPr>
          <p:spPr bwMode="auto">
            <a:xfrm rot="10800000">
              <a:off x="307636" y="2236910"/>
              <a:ext cx="2499255" cy="1968842"/>
            </a:xfrm>
            <a:prstGeom prst="leftArrow">
              <a:avLst>
                <a:gd name="adj1" fmla="val 50000"/>
                <a:gd name="adj2" fmla="val 49999"/>
              </a:avLst>
            </a:prstGeom>
            <a:solidFill>
              <a:srgbClr val="F8BF8C"/>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p>
              <a:pPr algn="ctr" defTabSz="914189" fontAlgn="auto">
                <a:spcBef>
                  <a:spcPts val="0"/>
                </a:spcBef>
                <a:spcAft>
                  <a:spcPts val="0"/>
                </a:spcAft>
                <a:defRPr/>
              </a:pPr>
              <a:endParaRPr lang="nl-NL">
                <a:solidFill>
                  <a:prstClr val="white"/>
                </a:solidFill>
                <a:latin typeface="Calibri" panose="020F0502020204030204"/>
                <a:cs typeface="+mn-cs"/>
              </a:endParaRPr>
            </a:p>
          </p:txBody>
        </p:sp>
        <p:sp>
          <p:nvSpPr>
            <p:cNvPr id="20493" name="Tekstvak 23561"/>
            <p:cNvSpPr txBox="1">
              <a:spLocks noChangeArrowheads="1"/>
            </p:cNvSpPr>
            <p:nvPr/>
          </p:nvSpPr>
          <p:spPr bwMode="auto">
            <a:xfrm>
              <a:off x="320654" y="2733453"/>
              <a:ext cx="2486237" cy="104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1200" b="1" dirty="0">
                  <a:solidFill>
                    <a:srgbClr val="000000"/>
                  </a:solidFill>
                  <a:latin typeface="Century Gothic" pitchFamily="34" charset="0"/>
                  <a:ea typeface="ＭＳ Ｐゴシック" pitchFamily="34" charset="-128"/>
                  <a:cs typeface="+mn-cs"/>
                </a:rPr>
                <a:t>Ondersteuningsstructuur bestuur:</a:t>
              </a:r>
            </a:p>
            <a:p>
              <a:pPr marL="108000" indent="-108000" defTabSz="914189" eaLnBrk="1" fontAlgn="auto" hangingPunct="1">
                <a:spcBef>
                  <a:spcPts val="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Expertisepool, Dienstencentrum,  Kansrijk, Kwadrant, etc.</a:t>
              </a:r>
            </a:p>
            <a:p>
              <a:pPr marL="108000" indent="-108000" defTabSz="914189" eaLnBrk="1" fontAlgn="auto" hangingPunct="1">
                <a:spcBef>
                  <a:spcPts val="0"/>
                </a:spcBef>
                <a:spcAft>
                  <a:spcPts val="0"/>
                </a:spcAft>
                <a:buFont typeface="Arial" pitchFamily="34" charset="0"/>
                <a:buChar char="•"/>
              </a:pPr>
              <a:r>
                <a:rPr lang="nl-NL" altLang="nl-NL" sz="800" b="1" dirty="0" err="1">
                  <a:solidFill>
                    <a:srgbClr val="000000"/>
                  </a:solidFill>
                  <a:latin typeface="Century Gothic" pitchFamily="34" charset="0"/>
                  <a:ea typeface="ＭＳ Ｐゴシック" pitchFamily="34" charset="-128"/>
                  <a:cs typeface="+mn-cs"/>
                </a:rPr>
                <a:t>Consultanten</a:t>
              </a:r>
              <a:r>
                <a:rPr lang="nl-NL" altLang="nl-NL" sz="800" b="1" dirty="0">
                  <a:solidFill>
                    <a:srgbClr val="000000"/>
                  </a:solidFill>
                  <a:latin typeface="Century Gothic" pitchFamily="34" charset="0"/>
                  <a:ea typeface="ＭＳ Ｐゴシック" pitchFamily="34" charset="-128"/>
                  <a:cs typeface="+mn-cs"/>
                </a:rPr>
                <a:t>, Procesbegeleiders, etc. </a:t>
              </a:r>
            </a:p>
            <a:p>
              <a:pPr marL="108000" indent="-108000" defTabSz="914189" eaLnBrk="1" fontAlgn="auto" hangingPunct="1">
                <a:spcBef>
                  <a:spcPts val="0"/>
                </a:spcBef>
                <a:spcAft>
                  <a:spcPts val="0"/>
                </a:spcAft>
                <a:buFont typeface="Arial" pitchFamily="34" charset="0"/>
                <a:buChar char="•"/>
              </a:pPr>
              <a:r>
                <a:rPr lang="nl-NL" altLang="nl-NL" sz="800" b="1" dirty="0" err="1">
                  <a:solidFill>
                    <a:srgbClr val="000000"/>
                  </a:solidFill>
                  <a:latin typeface="Century Gothic" pitchFamily="34" charset="0"/>
                  <a:ea typeface="ＭＳ Ｐゴシック" pitchFamily="34" charset="-128"/>
                  <a:cs typeface="+mn-cs"/>
                </a:rPr>
                <a:t>Outreachende</a:t>
              </a:r>
              <a:r>
                <a:rPr lang="nl-NL" altLang="nl-NL" sz="800" b="1" dirty="0">
                  <a:solidFill>
                    <a:srgbClr val="000000"/>
                  </a:solidFill>
                  <a:latin typeface="Century Gothic" pitchFamily="34" charset="0"/>
                  <a:ea typeface="ＭＳ Ｐゴシック" pitchFamily="34" charset="-128"/>
                  <a:cs typeface="+mn-cs"/>
                </a:rPr>
                <a:t> Maatwerkexpertise </a:t>
              </a:r>
            </a:p>
            <a:p>
              <a:pPr defTabSz="914189" eaLnBrk="1" fontAlgn="auto" hangingPunct="1">
                <a:spcBef>
                  <a:spcPts val="300"/>
                </a:spcBef>
                <a:spcAft>
                  <a:spcPts val="0"/>
                </a:spcAft>
              </a:pPr>
              <a:r>
                <a:rPr lang="nl-NL" altLang="nl-NL" sz="800" b="1" dirty="0">
                  <a:solidFill>
                    <a:srgbClr val="000000"/>
                  </a:solidFill>
                  <a:latin typeface="Century Gothic" pitchFamily="34" charset="0"/>
                  <a:ea typeface="ＭＳ Ｐゴシック" pitchFamily="34" charset="-128"/>
                  <a:cs typeface="+mn-cs"/>
                </a:rPr>
                <a:t>=&gt;Bekostiging via SWV en schoolbestuur </a:t>
              </a:r>
            </a:p>
            <a:p>
              <a:pPr defTabSz="914189" eaLnBrk="1" fontAlgn="auto" hangingPunct="1">
                <a:spcBef>
                  <a:spcPts val="0"/>
                </a:spcBef>
                <a:spcAft>
                  <a:spcPts val="0"/>
                </a:spcAft>
              </a:pPr>
              <a:endParaRPr lang="nl-NL" altLang="nl-NL" sz="1200" b="1" dirty="0">
                <a:solidFill>
                  <a:srgbClr val="000000"/>
                </a:solidFill>
                <a:latin typeface="Century Gothic" pitchFamily="34" charset="0"/>
                <a:ea typeface="ＭＳ Ｐゴシック" pitchFamily="34" charset="-128"/>
                <a:cs typeface="+mn-cs"/>
              </a:endParaRPr>
            </a:p>
          </p:txBody>
        </p:sp>
      </p:grpSp>
      <p:grpSp>
        <p:nvGrpSpPr>
          <p:cNvPr id="28" name="Groep 27"/>
          <p:cNvGrpSpPr/>
          <p:nvPr/>
        </p:nvGrpSpPr>
        <p:grpSpPr>
          <a:xfrm>
            <a:off x="335277" y="1146180"/>
            <a:ext cx="2749044" cy="1306508"/>
            <a:chOff x="416954" y="1146174"/>
            <a:chExt cx="2747463" cy="1066801"/>
          </a:xfrm>
        </p:grpSpPr>
        <p:sp>
          <p:nvSpPr>
            <p:cNvPr id="23563" name="Pijl links 23562"/>
            <p:cNvSpPr>
              <a:spLocks noChangeArrowheads="1"/>
            </p:cNvSpPr>
            <p:nvPr/>
          </p:nvSpPr>
          <p:spPr bwMode="auto">
            <a:xfrm>
              <a:off x="429684" y="1146174"/>
              <a:ext cx="2734733" cy="1066801"/>
            </a:xfrm>
            <a:prstGeom prst="rightArrow">
              <a:avLst>
                <a:gd name="adj1" fmla="val 50000"/>
                <a:gd name="adj2" fmla="val 49992"/>
              </a:avLst>
            </a:prstGeom>
            <a:solidFill>
              <a:srgbClr val="FF2F6F"/>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p>
              <a:pPr algn="ctr" defTabSz="914189" fontAlgn="auto">
                <a:spcBef>
                  <a:spcPts val="0"/>
                </a:spcBef>
                <a:spcAft>
                  <a:spcPts val="0"/>
                </a:spcAft>
                <a:defRPr/>
              </a:pPr>
              <a:endParaRPr lang="nl-NL">
                <a:solidFill>
                  <a:prstClr val="white"/>
                </a:solidFill>
                <a:latin typeface="Calibri" panose="020F0502020204030204"/>
                <a:cs typeface="+mn-cs"/>
              </a:endParaRPr>
            </a:p>
          </p:txBody>
        </p:sp>
        <p:sp>
          <p:nvSpPr>
            <p:cNvPr id="20495" name="Tekstvak 23563"/>
            <p:cNvSpPr txBox="1">
              <a:spLocks noChangeArrowheads="1"/>
            </p:cNvSpPr>
            <p:nvPr/>
          </p:nvSpPr>
          <p:spPr bwMode="auto">
            <a:xfrm>
              <a:off x="416954" y="1396613"/>
              <a:ext cx="2554724" cy="73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sz="1200" b="1" dirty="0">
                  <a:solidFill>
                    <a:srgbClr val="000000"/>
                  </a:solidFill>
                  <a:latin typeface="Century Gothic" pitchFamily="34" charset="0"/>
                  <a:ea typeface="ＭＳ Ｐゴシック" pitchFamily="34" charset="-128"/>
                  <a:cs typeface="+mn-cs"/>
                </a:rPr>
                <a:t>Samenwerkingsverband (SWV):</a:t>
              </a:r>
            </a:p>
            <a:p>
              <a:pPr marL="171411" indent="-171411" defTabSz="914189" eaLnBrk="1" fontAlgn="auto" hangingPunct="1">
                <a:spcBef>
                  <a:spcPts val="10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Toegang tot extra ondersteuning niveau 5</a:t>
              </a:r>
            </a:p>
            <a:p>
              <a:pPr marL="171411" indent="-171411" defTabSz="914189" eaLnBrk="1" fontAlgn="auto" hangingPunct="1">
                <a:spcBef>
                  <a:spcPts val="100"/>
                </a:spcBef>
                <a:spcAft>
                  <a:spcPts val="0"/>
                </a:spcAft>
                <a:buFont typeface="Arial" pitchFamily="34" charset="0"/>
                <a:buChar char="•"/>
              </a:pPr>
              <a:r>
                <a:rPr lang="nl-NL" altLang="nl-NL" sz="800" b="1" dirty="0">
                  <a:solidFill>
                    <a:srgbClr val="000000"/>
                  </a:solidFill>
                  <a:latin typeface="Century Gothic" pitchFamily="34" charset="0"/>
                  <a:ea typeface="ＭＳ Ｐゴシック" pitchFamily="34" charset="-128"/>
                  <a:cs typeface="+mn-cs"/>
                </a:rPr>
                <a:t>Trajectbegeleiding</a:t>
              </a:r>
            </a:p>
            <a:p>
              <a:pPr defTabSz="914189" eaLnBrk="1" fontAlgn="auto" hangingPunct="1">
                <a:spcBef>
                  <a:spcPts val="300"/>
                </a:spcBef>
                <a:spcAft>
                  <a:spcPts val="0"/>
                </a:spcAft>
              </a:pPr>
              <a:r>
                <a:rPr lang="nl-NL" altLang="nl-NL" sz="800" b="1" dirty="0">
                  <a:solidFill>
                    <a:srgbClr val="000000"/>
                  </a:solidFill>
                  <a:latin typeface="Century Gothic" pitchFamily="34" charset="0"/>
                  <a:ea typeface="ＭＳ Ｐゴシック" pitchFamily="34" charset="-128"/>
                  <a:cs typeface="+mn-cs"/>
                </a:rPr>
                <a:t>=&gt; Bekostiging via SWV</a:t>
              </a:r>
            </a:p>
            <a:p>
              <a:pPr defTabSz="914189" eaLnBrk="1" fontAlgn="auto" hangingPunct="1">
                <a:spcBef>
                  <a:spcPts val="0"/>
                </a:spcBef>
                <a:spcAft>
                  <a:spcPts val="0"/>
                </a:spcAft>
              </a:pPr>
              <a:endParaRPr lang="nl-NL" altLang="nl-NL" sz="1200" b="1" dirty="0">
                <a:solidFill>
                  <a:srgbClr val="000000"/>
                </a:solidFill>
                <a:latin typeface="Century Gothic" pitchFamily="34" charset="0"/>
                <a:ea typeface="ＭＳ Ｐゴシック" pitchFamily="34" charset="-128"/>
                <a:cs typeface="+mn-cs"/>
              </a:endParaRPr>
            </a:p>
          </p:txBody>
        </p:sp>
      </p:grpSp>
      <p:cxnSp>
        <p:nvCxnSpPr>
          <p:cNvPr id="23567" name="Gebogen verbindingslijn 23566"/>
          <p:cNvCxnSpPr/>
          <p:nvPr/>
        </p:nvCxnSpPr>
        <p:spPr>
          <a:xfrm>
            <a:off x="261585" y="540591"/>
            <a:ext cx="11692219" cy="6083479"/>
          </a:xfrm>
          <a:prstGeom prst="bentConnector3">
            <a:avLst>
              <a:gd name="adj1" fmla="val 101313"/>
            </a:avLst>
          </a:prstGeom>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76" name="Tekstvak 23567"/>
          <p:cNvSpPr txBox="1">
            <a:spLocks noChangeArrowheads="1"/>
          </p:cNvSpPr>
          <p:nvPr/>
        </p:nvSpPr>
        <p:spPr bwMode="auto">
          <a:xfrm>
            <a:off x="5609608" y="6389465"/>
            <a:ext cx="647516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189" eaLnBrk="1" fontAlgn="auto" hangingPunct="1">
              <a:spcBef>
                <a:spcPts val="0"/>
              </a:spcBef>
              <a:spcAft>
                <a:spcPts val="0"/>
              </a:spcAft>
            </a:pPr>
            <a:r>
              <a:rPr lang="nl-NL" altLang="nl-NL" b="1" dirty="0">
                <a:solidFill>
                  <a:srgbClr val="002060"/>
                </a:solidFill>
                <a:ea typeface="ＭＳ Ｐゴシック" pitchFamily="34" charset="-128"/>
                <a:cs typeface="+mn-cs"/>
              </a:rPr>
              <a:t>   KETENAFSPRAKEN</a:t>
            </a:r>
          </a:p>
        </p:txBody>
      </p:sp>
      <p:cxnSp>
        <p:nvCxnSpPr>
          <p:cNvPr id="79" name="Rechte verbindingslijn met pijl 78"/>
          <p:cNvCxnSpPr/>
          <p:nvPr/>
        </p:nvCxnSpPr>
        <p:spPr>
          <a:xfrm>
            <a:off x="261618" y="6613313"/>
            <a:ext cx="5475730" cy="0"/>
          </a:xfrm>
          <a:prstGeom prst="straightConnector1">
            <a:avLst/>
          </a:prstGeom>
          <a:ln w="190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61579" y="540585"/>
            <a:ext cx="0" cy="6072730"/>
          </a:xfrm>
          <a:prstGeom prst="line">
            <a:avLst/>
          </a:prstGeom>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 name="Groep 16"/>
          <p:cNvGrpSpPr/>
          <p:nvPr/>
        </p:nvGrpSpPr>
        <p:grpSpPr>
          <a:xfrm>
            <a:off x="3855299" y="928378"/>
            <a:ext cx="1536804" cy="5399079"/>
            <a:chOff x="3743650" y="919747"/>
            <a:chExt cx="1536804" cy="5399079"/>
          </a:xfrm>
        </p:grpSpPr>
        <p:cxnSp>
          <p:nvCxnSpPr>
            <p:cNvPr id="37" name="Rechte verbindingslijn met pijl 36"/>
            <p:cNvCxnSpPr/>
            <p:nvPr/>
          </p:nvCxnSpPr>
          <p:spPr>
            <a:xfrm>
              <a:off x="3996174" y="919747"/>
              <a:ext cx="1284280" cy="5380664"/>
            </a:xfrm>
            <a:prstGeom prst="straightConnector1">
              <a:avLst/>
            </a:prstGeom>
            <a:ln w="31750">
              <a:solidFill>
                <a:schemeClr val="accent1">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Rechte verbindingslijn met pijl 73"/>
            <p:cNvCxnSpPr/>
            <p:nvPr/>
          </p:nvCxnSpPr>
          <p:spPr>
            <a:xfrm>
              <a:off x="3870000" y="925471"/>
              <a:ext cx="1320112" cy="5374942"/>
            </a:xfrm>
            <a:prstGeom prst="straightConnector1">
              <a:avLst/>
            </a:prstGeom>
            <a:ln w="31750">
              <a:solidFill>
                <a:schemeClr val="accent4">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Rechte verbindingslijn met pijl 74"/>
            <p:cNvCxnSpPr/>
            <p:nvPr/>
          </p:nvCxnSpPr>
          <p:spPr>
            <a:xfrm>
              <a:off x="3743650" y="951554"/>
              <a:ext cx="1357892" cy="5367272"/>
            </a:xfrm>
            <a:prstGeom prst="straightConnector1">
              <a:avLst/>
            </a:prstGeom>
            <a:ln w="31750">
              <a:solidFill>
                <a:schemeClr val="bg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70" name="Tekstvak 69"/>
          <p:cNvSpPr txBox="1"/>
          <p:nvPr/>
        </p:nvSpPr>
        <p:spPr>
          <a:xfrm>
            <a:off x="1228691" y="6418121"/>
            <a:ext cx="4709314" cy="215444"/>
          </a:xfrm>
          <a:prstGeom prst="rect">
            <a:avLst/>
          </a:prstGeom>
          <a:noFill/>
        </p:spPr>
        <p:txBody>
          <a:bodyPr wrap="square" rtlCol="0">
            <a:spAutoFit/>
          </a:bodyPr>
          <a:lstStyle/>
          <a:p>
            <a:pPr defTabSz="914189" fontAlgn="auto">
              <a:spcBef>
                <a:spcPts val="0"/>
              </a:spcBef>
              <a:spcAft>
                <a:spcPts val="0"/>
              </a:spcAft>
            </a:pPr>
            <a:r>
              <a:rPr lang="nl-NL" sz="800" dirty="0">
                <a:solidFill>
                  <a:srgbClr val="70AD47">
                    <a:lumMod val="75000"/>
                  </a:srgbClr>
                </a:solidFill>
                <a:latin typeface="Calibri"/>
                <a:cs typeface="+mn-cs"/>
              </a:rPr>
              <a:t>Redactie: Tiny Meijers-</a:t>
            </a:r>
            <a:r>
              <a:rPr lang="nl-NL" sz="800" dirty="0" err="1">
                <a:solidFill>
                  <a:srgbClr val="70AD47">
                    <a:lumMod val="75000"/>
                  </a:srgbClr>
                </a:solidFill>
                <a:latin typeface="Calibri"/>
                <a:cs typeface="+mn-cs"/>
              </a:rPr>
              <a:t>Troquet</a:t>
            </a:r>
            <a:r>
              <a:rPr lang="nl-NL" sz="800" dirty="0">
                <a:solidFill>
                  <a:srgbClr val="70AD47">
                    <a:lumMod val="75000"/>
                  </a:srgbClr>
                </a:solidFill>
                <a:latin typeface="Calibri"/>
                <a:cs typeface="+mn-cs"/>
              </a:rPr>
              <a:t> / Doreen Kersemakers / oktober 2016 / www.passendonderwijszuid.nl</a:t>
            </a:r>
          </a:p>
        </p:txBody>
      </p:sp>
      <p:pic>
        <p:nvPicPr>
          <p:cNvPr id="72" name="Afbeelding 1"/>
          <p:cNvPicPr>
            <a:picLocks noChangeAspect="1"/>
          </p:cNvPicPr>
          <p:nvPr/>
        </p:nvPicPr>
        <p:blipFill>
          <a:blip r:embed="rId5"/>
          <a:srcRect/>
          <a:stretch>
            <a:fillRect/>
          </a:stretch>
        </p:blipFill>
        <p:spPr bwMode="auto">
          <a:xfrm>
            <a:off x="277276" y="6046730"/>
            <a:ext cx="851312" cy="546828"/>
          </a:xfrm>
          <a:prstGeom prst="rect">
            <a:avLst/>
          </a:prstGeom>
          <a:noFill/>
          <a:ln w="9525">
            <a:noFill/>
            <a:miter lim="800000"/>
            <a:headEnd/>
            <a:tailEnd/>
          </a:ln>
        </p:spPr>
      </p:pic>
      <p:sp>
        <p:nvSpPr>
          <p:cNvPr id="18" name="Tekstvak 17"/>
          <p:cNvSpPr txBox="1"/>
          <p:nvPr/>
        </p:nvSpPr>
        <p:spPr>
          <a:xfrm>
            <a:off x="2737741" y="6000235"/>
            <a:ext cx="2030626" cy="246221"/>
          </a:xfrm>
          <a:prstGeom prst="rect">
            <a:avLst/>
          </a:prstGeom>
          <a:noFill/>
        </p:spPr>
        <p:txBody>
          <a:bodyPr wrap="square" rtlCol="0">
            <a:spAutoFit/>
          </a:bodyPr>
          <a:lstStyle/>
          <a:p>
            <a:pPr defTabSz="914189" fontAlgn="auto">
              <a:spcBef>
                <a:spcPts val="0"/>
              </a:spcBef>
              <a:spcAft>
                <a:spcPts val="0"/>
              </a:spcAft>
            </a:pPr>
            <a:r>
              <a:rPr lang="nl-NL" sz="1000" dirty="0">
                <a:solidFill>
                  <a:prstClr val="white"/>
                </a:solidFill>
                <a:latin typeface="Calibri"/>
                <a:cs typeface="+mn-cs"/>
              </a:rPr>
              <a:t>www.passendonderwijszuid.nl</a:t>
            </a:r>
          </a:p>
        </p:txBody>
      </p:sp>
      <p:sp>
        <p:nvSpPr>
          <p:cNvPr id="12" name="Rechthoek 11"/>
          <p:cNvSpPr/>
          <p:nvPr/>
        </p:nvSpPr>
        <p:spPr>
          <a:xfrm>
            <a:off x="11111209" y="1000768"/>
            <a:ext cx="603050" cy="369332"/>
          </a:xfrm>
          <a:prstGeom prst="rect">
            <a:avLst/>
          </a:prstGeom>
        </p:spPr>
        <p:txBody>
          <a:bodyPr wrap="none">
            <a:spAutoFit/>
          </a:bodyPr>
          <a:lstStyle/>
          <a:p>
            <a:pPr defTabSz="914189" fontAlgn="auto">
              <a:spcBef>
                <a:spcPts val="0"/>
              </a:spcBef>
              <a:spcAft>
                <a:spcPts val="0"/>
              </a:spcAft>
            </a:pPr>
            <a:r>
              <a:rPr lang="nl-NL" b="1" dirty="0">
                <a:solidFill>
                  <a:prstClr val="black"/>
                </a:solidFill>
                <a:latin typeface="Calibri"/>
                <a:ea typeface="ＭＳ Ｐゴシック" pitchFamily="34" charset="-128"/>
                <a:cs typeface="+mn-cs"/>
              </a:rPr>
              <a:t>WLZ</a:t>
            </a:r>
            <a:endParaRPr lang="nl-NL" dirty="0">
              <a:solidFill>
                <a:prstClr val="black"/>
              </a:solidFill>
              <a:latin typeface="Calibri"/>
              <a:cs typeface="+mn-cs"/>
            </a:endParaRPr>
          </a:p>
        </p:txBody>
      </p:sp>
      <p:sp>
        <p:nvSpPr>
          <p:cNvPr id="52" name="Tekstvak 51"/>
          <p:cNvSpPr txBox="1"/>
          <p:nvPr/>
        </p:nvSpPr>
        <p:spPr>
          <a:xfrm>
            <a:off x="5988673" y="5844283"/>
            <a:ext cx="5621481" cy="430887"/>
          </a:xfrm>
          <a:prstGeom prst="rect">
            <a:avLst/>
          </a:prstGeom>
          <a:noFill/>
          <a:ln>
            <a:solidFill>
              <a:schemeClr val="bg1">
                <a:lumMod val="50000"/>
              </a:schemeClr>
            </a:solidFill>
            <a:prstDash val="dash"/>
          </a:ln>
        </p:spPr>
        <p:txBody>
          <a:bodyPr wrap="square" rtlCol="0">
            <a:spAutoFit/>
          </a:bodyPr>
          <a:lstStyle/>
          <a:p>
            <a:pPr defTabSz="914189" fontAlgn="auto">
              <a:spcBef>
                <a:spcPts val="0"/>
              </a:spcBef>
              <a:spcAft>
                <a:spcPts val="0"/>
              </a:spcAft>
            </a:pPr>
            <a:r>
              <a:rPr lang="nl-NL" sz="1400" b="1" dirty="0">
                <a:solidFill>
                  <a:prstClr val="black">
                    <a:lumMod val="50000"/>
                    <a:lumOff val="50000"/>
                  </a:prstClr>
                </a:solidFill>
                <a:latin typeface="Calibri"/>
                <a:cs typeface="+mn-cs"/>
              </a:rPr>
              <a:t>Andere wettelijk bevoegd verwijzers naar zorg- en ketenondersteuning:</a:t>
            </a:r>
          </a:p>
          <a:p>
            <a:pPr defTabSz="914189" fontAlgn="auto">
              <a:spcBef>
                <a:spcPts val="0"/>
              </a:spcBef>
              <a:spcAft>
                <a:spcPts val="0"/>
              </a:spcAft>
            </a:pPr>
            <a:r>
              <a:rPr lang="nl-NL" sz="800" b="1" dirty="0">
                <a:solidFill>
                  <a:prstClr val="black">
                    <a:lumMod val="50000"/>
                    <a:lumOff val="50000"/>
                  </a:prstClr>
                </a:solidFill>
                <a:latin typeface="Century Gothic" pitchFamily="34" charset="0"/>
                <a:ea typeface="ＭＳ Ｐゴシック" pitchFamily="34" charset="-128"/>
                <a:cs typeface="+mn-cs"/>
              </a:rPr>
              <a:t>                        Huisarts        -    Kinderarts      -      Specialist      -    GI (gecertificeerde Instelling)</a:t>
            </a:r>
          </a:p>
        </p:txBody>
      </p:sp>
      <p:sp>
        <p:nvSpPr>
          <p:cNvPr id="113" name="Tekstvak 112"/>
          <p:cNvSpPr txBox="1"/>
          <p:nvPr/>
        </p:nvSpPr>
        <p:spPr>
          <a:xfrm>
            <a:off x="7854134" y="4275765"/>
            <a:ext cx="3614940" cy="1231106"/>
          </a:xfrm>
          <a:prstGeom prst="rect">
            <a:avLst/>
          </a:prstGeom>
          <a:noFill/>
        </p:spPr>
        <p:txBody>
          <a:bodyPr wrap="square" rtlCol="0">
            <a:spAutoFit/>
          </a:bodyPr>
          <a:lstStyle/>
          <a:p>
            <a:pPr algn="ctr" defTabSz="914189" fontAlgn="auto">
              <a:spcBef>
                <a:spcPts val="0"/>
              </a:spcBef>
              <a:spcAft>
                <a:spcPts val="0"/>
              </a:spcAft>
            </a:pPr>
            <a:r>
              <a:rPr lang="nl-NL" b="1" dirty="0">
                <a:solidFill>
                  <a:prstClr val="black"/>
                </a:solidFill>
                <a:latin typeface="Calibri"/>
                <a:cs typeface="+mn-cs"/>
              </a:rPr>
              <a:t>Ketenondersteuning</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CJG /  Gebiedsteams /  Wijkteams</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MEE / IVH</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Leerplicht /Bureau voortijdig schoolverlaten (VSV)</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Veilig Thuis</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Raad voor de kinderbescherming</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Leerlingenvervoer</a:t>
            </a:r>
          </a:p>
          <a:p>
            <a:pPr marL="742844" lvl="1" indent="-285750" defTabSz="914189" fontAlgn="auto">
              <a:spcBef>
                <a:spcPts val="0"/>
              </a:spcBef>
              <a:spcAft>
                <a:spcPts val="0"/>
              </a:spcAft>
              <a:buFontTx/>
              <a:buChar char="-"/>
            </a:pPr>
            <a:r>
              <a:rPr lang="nl-NL" sz="800" b="1" dirty="0">
                <a:solidFill>
                  <a:srgbClr val="000000"/>
                </a:solidFill>
                <a:latin typeface="Century Gothic" pitchFamily="34" charset="0"/>
                <a:ea typeface="ＭＳ Ｐゴシック" pitchFamily="34" charset="-128"/>
                <a:cs typeface="+mn-cs"/>
              </a:rPr>
              <a:t>Etc.</a:t>
            </a:r>
          </a:p>
        </p:txBody>
      </p:sp>
      <p:sp>
        <p:nvSpPr>
          <p:cNvPr id="53" name="Tekstvak 52"/>
          <p:cNvSpPr txBox="1"/>
          <p:nvPr/>
        </p:nvSpPr>
        <p:spPr>
          <a:xfrm>
            <a:off x="5098002" y="1106417"/>
            <a:ext cx="2455673" cy="1269578"/>
          </a:xfrm>
          <a:prstGeom prst="rect">
            <a:avLst/>
          </a:prstGeom>
          <a:noFill/>
        </p:spPr>
        <p:txBody>
          <a:bodyPr wrap="square" rtlCol="0">
            <a:spAutoFit/>
          </a:bodyPr>
          <a:lstStyle/>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Analyse        </a:t>
            </a:r>
            <a:r>
              <a:rPr lang="nl-NL" sz="1000" b="1" dirty="0">
                <a:solidFill>
                  <a:prstClr val="black">
                    <a:lumMod val="65000"/>
                    <a:lumOff val="35000"/>
                  </a:prstClr>
                </a:solidFill>
                <a:latin typeface="Century Gothic" pitchFamily="34" charset="0"/>
                <a:ea typeface="ＭＳ Ｐゴシック" pitchFamily="34" charset="-128"/>
                <a:cs typeface="+mn-cs"/>
              </a:rPr>
              <a:t>=&gt; “foto” </a:t>
            </a:r>
          </a:p>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Vertaalslag  </a:t>
            </a:r>
            <a:r>
              <a:rPr lang="nl-NL" sz="1000" b="1" dirty="0">
                <a:solidFill>
                  <a:prstClr val="black">
                    <a:lumMod val="65000"/>
                    <a:lumOff val="35000"/>
                  </a:prstClr>
                </a:solidFill>
                <a:latin typeface="Century Gothic" pitchFamily="34" charset="0"/>
                <a:ea typeface="ＭＳ Ｐゴシック" pitchFamily="34" charset="-128"/>
                <a:cs typeface="+mn-cs"/>
              </a:rPr>
              <a:t>=&gt;  hulpverlening</a:t>
            </a:r>
          </a:p>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Toeleiding    </a:t>
            </a:r>
            <a:r>
              <a:rPr lang="nl-NL" sz="1000" b="1" dirty="0">
                <a:solidFill>
                  <a:prstClr val="black">
                    <a:lumMod val="65000"/>
                    <a:lumOff val="35000"/>
                  </a:prstClr>
                </a:solidFill>
                <a:latin typeface="Century Gothic" pitchFamily="34" charset="0"/>
                <a:ea typeface="ＭＳ Ｐゴシック" pitchFamily="34" charset="-128"/>
                <a:cs typeface="+mn-cs"/>
              </a:rPr>
              <a:t>=&gt;  hulpverlening</a:t>
            </a:r>
          </a:p>
          <a:p>
            <a:pPr marL="171450" indent="-171450" defTabSz="914189" fontAlgn="auto">
              <a:spcBef>
                <a:spcPts val="0"/>
              </a:spcBef>
              <a:spcAft>
                <a:spcPts val="0"/>
              </a:spcAft>
              <a:buFont typeface="Wingdings" panose="05000000000000000000" pitchFamily="2" charset="2"/>
              <a:buChar char="ü"/>
            </a:pPr>
            <a:endParaRPr lang="nl-NL" sz="400" b="1" dirty="0">
              <a:solidFill>
                <a:prstClr val="black">
                  <a:lumMod val="65000"/>
                  <a:lumOff val="35000"/>
                </a:prstClr>
              </a:solidFill>
              <a:latin typeface="Century Gothic" pitchFamily="34" charset="0"/>
              <a:ea typeface="ＭＳ Ｐゴシック" pitchFamily="34" charset="-128"/>
              <a:cs typeface="+mn-cs"/>
            </a:endParaRPr>
          </a:p>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Regie afspraken / 1K1G1P1R</a:t>
            </a:r>
          </a:p>
          <a:p>
            <a:pPr marL="171450" indent="-171450" defTabSz="914189" fontAlgn="auto">
              <a:spcBef>
                <a:spcPts val="30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Interventie</a:t>
            </a:r>
          </a:p>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Evaluatie             </a:t>
            </a:r>
            <a:r>
              <a:rPr lang="nl-NL" sz="1000" b="1" dirty="0">
                <a:solidFill>
                  <a:prstClr val="black">
                    <a:lumMod val="65000"/>
                    <a:lumOff val="35000"/>
                  </a:prstClr>
                </a:solidFill>
                <a:latin typeface="Century Gothic" pitchFamily="34" charset="0"/>
                <a:ea typeface="ＭＳ Ｐゴシック" pitchFamily="34" charset="-128"/>
                <a:cs typeface="+mn-cs"/>
              </a:rPr>
              <a:t>HGW / PDCA</a:t>
            </a:r>
          </a:p>
          <a:p>
            <a:pPr marL="171450" indent="-171450" defTabSz="914189" fontAlgn="auto">
              <a:spcBef>
                <a:spcPts val="0"/>
              </a:spcBef>
              <a:spcAft>
                <a:spcPts val="0"/>
              </a:spcAft>
              <a:buFont typeface="Wingdings" panose="05000000000000000000" pitchFamily="2" charset="2"/>
              <a:buChar char="ü"/>
            </a:pPr>
            <a:r>
              <a:rPr lang="nl-NL" sz="1000" b="1" dirty="0">
                <a:solidFill>
                  <a:prstClr val="black"/>
                </a:solidFill>
                <a:latin typeface="Century Gothic" pitchFamily="34" charset="0"/>
                <a:ea typeface="ＭＳ Ｐゴシック" pitchFamily="34" charset="-128"/>
                <a:cs typeface="+mn-cs"/>
              </a:rPr>
              <a:t>Aanpassen</a:t>
            </a:r>
            <a:endParaRPr lang="nl-NL" sz="1000" b="1" dirty="0">
              <a:solidFill>
                <a:prstClr val="black">
                  <a:lumMod val="65000"/>
                  <a:lumOff val="35000"/>
                </a:prstClr>
              </a:solidFill>
              <a:latin typeface="Century Gothic" pitchFamily="34" charset="0"/>
              <a:ea typeface="ＭＳ Ｐゴシック" pitchFamily="34" charset="-128"/>
              <a:cs typeface="+mn-cs"/>
            </a:endParaRPr>
          </a:p>
        </p:txBody>
      </p:sp>
      <p:grpSp>
        <p:nvGrpSpPr>
          <p:cNvPr id="6" name="Groep 5"/>
          <p:cNvGrpSpPr/>
          <p:nvPr/>
        </p:nvGrpSpPr>
        <p:grpSpPr>
          <a:xfrm>
            <a:off x="8431778" y="640264"/>
            <a:ext cx="3649426" cy="2973332"/>
            <a:chOff x="8597354" y="566719"/>
            <a:chExt cx="3456788" cy="2973332"/>
          </a:xfrm>
        </p:grpSpPr>
        <p:sp>
          <p:nvSpPr>
            <p:cNvPr id="82" name="Tekstvak 81"/>
            <p:cNvSpPr txBox="1"/>
            <p:nvPr/>
          </p:nvSpPr>
          <p:spPr>
            <a:xfrm>
              <a:off x="8597354" y="566719"/>
              <a:ext cx="3456788" cy="369310"/>
            </a:xfrm>
            <a:prstGeom prst="rect">
              <a:avLst/>
            </a:prstGeom>
            <a:solidFill>
              <a:schemeClr val="bg1"/>
            </a:solidFill>
            <a:ln w="28575">
              <a:solidFill>
                <a:schemeClr val="tx1"/>
              </a:solidFill>
            </a:ln>
          </p:spPr>
          <p:txBody>
            <a:bodyPr wrap="square" lIns="91418" tIns="45709" rIns="91418" bIns="45709" rtlCol="0">
              <a:spAutoFit/>
            </a:bodyPr>
            <a:lstStyle/>
            <a:p>
              <a:pPr algn="ctr" defTabSz="914189" fontAlgn="auto">
                <a:spcBef>
                  <a:spcPts val="0"/>
                </a:spcBef>
                <a:spcAft>
                  <a:spcPts val="0"/>
                </a:spcAft>
              </a:pPr>
              <a:r>
                <a:rPr lang="nl-NL" b="1" dirty="0">
                  <a:solidFill>
                    <a:prstClr val="black"/>
                  </a:solidFill>
                  <a:latin typeface="Calibri"/>
                  <a:cs typeface="+mn-cs"/>
                </a:rPr>
                <a:t>Zorgondersteuning</a:t>
              </a:r>
            </a:p>
          </p:txBody>
        </p:sp>
        <p:sp>
          <p:nvSpPr>
            <p:cNvPr id="114" name="Tekstvak 113"/>
            <p:cNvSpPr txBox="1"/>
            <p:nvPr/>
          </p:nvSpPr>
          <p:spPr>
            <a:xfrm>
              <a:off x="8597354" y="3016831"/>
              <a:ext cx="3456788" cy="523220"/>
            </a:xfrm>
            <a:prstGeom prst="rect">
              <a:avLst/>
            </a:prstGeom>
            <a:noFill/>
            <a:ln w="28575">
              <a:solidFill>
                <a:schemeClr val="tx1"/>
              </a:solidFill>
            </a:ln>
          </p:spPr>
          <p:txBody>
            <a:bodyPr wrap="square" rtlCol="0">
              <a:spAutoFit/>
            </a:bodyPr>
            <a:lstStyle/>
            <a:p>
              <a:pP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   Contract dienstverleners          (Mondriaan, </a:t>
              </a:r>
              <a:r>
                <a:rPr lang="nl-NL" sz="800" b="1" dirty="0" err="1">
                  <a:solidFill>
                    <a:srgbClr val="000000"/>
                  </a:solidFill>
                  <a:latin typeface="Century Gothic" pitchFamily="34" charset="0"/>
                  <a:ea typeface="ＭＳ Ｐゴシック" pitchFamily="34" charset="-128"/>
                  <a:cs typeface="+mn-cs"/>
                </a:rPr>
                <a:t>Xonar</a:t>
              </a:r>
              <a:r>
                <a:rPr lang="nl-NL" sz="800" b="1" dirty="0">
                  <a:solidFill>
                    <a:srgbClr val="000000"/>
                  </a:solidFill>
                  <a:latin typeface="Century Gothic" pitchFamily="34" charset="0"/>
                  <a:ea typeface="ＭＳ Ｐゴシック" pitchFamily="34" charset="-128"/>
                  <a:cs typeface="+mn-cs"/>
                </a:rPr>
                <a:t>, </a:t>
              </a:r>
            </a:p>
            <a:p>
              <a:pP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                                                        </a:t>
              </a:r>
              <a:r>
                <a:rPr lang="nl-NL" sz="800" b="1" dirty="0" err="1">
                  <a:solidFill>
                    <a:srgbClr val="000000"/>
                  </a:solidFill>
                  <a:latin typeface="Century Gothic" pitchFamily="34" charset="0"/>
                  <a:ea typeface="ＭＳ Ｐゴシック" pitchFamily="34" charset="-128"/>
                  <a:cs typeface="+mn-cs"/>
                </a:rPr>
                <a:t>Amacura</a:t>
              </a:r>
              <a:r>
                <a:rPr lang="nl-NL" sz="800" b="1" dirty="0">
                  <a:solidFill>
                    <a:srgbClr val="000000"/>
                  </a:solidFill>
                  <a:latin typeface="Century Gothic" pitchFamily="34" charset="0"/>
                  <a:ea typeface="ＭＳ Ｐゴシック" pitchFamily="34" charset="-128"/>
                  <a:cs typeface="+mn-cs"/>
                </a:rPr>
                <a:t>, Zuyderland, etc.)</a:t>
              </a:r>
            </a:p>
            <a:p>
              <a:pPr defTabSz="914189" fontAlgn="auto">
                <a:spcBef>
                  <a:spcPts val="0"/>
                </a:spcBef>
                <a:spcAft>
                  <a:spcPts val="0"/>
                </a:spcAft>
              </a:pPr>
              <a:r>
                <a:rPr lang="nl-NL" sz="400" b="1" dirty="0">
                  <a:solidFill>
                    <a:srgbClr val="000000"/>
                  </a:solidFill>
                  <a:latin typeface="Century Gothic" pitchFamily="34" charset="0"/>
                  <a:ea typeface="ＭＳ Ｐゴシック" pitchFamily="34" charset="-128"/>
                  <a:cs typeface="+mn-cs"/>
                </a:rPr>
                <a:t> </a:t>
              </a:r>
            </a:p>
            <a:p>
              <a:pP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   Overige dienstverleners /Vrij gevestigden</a:t>
              </a:r>
              <a:endParaRPr lang="nl-NL" dirty="0">
                <a:solidFill>
                  <a:prstClr val="black"/>
                </a:solidFill>
                <a:latin typeface="Calibri"/>
                <a:cs typeface="+mn-cs"/>
              </a:endParaRPr>
            </a:p>
          </p:txBody>
        </p:sp>
        <p:sp>
          <p:nvSpPr>
            <p:cNvPr id="77" name="Tekstvak 76"/>
            <p:cNvSpPr txBox="1"/>
            <p:nvPr/>
          </p:nvSpPr>
          <p:spPr>
            <a:xfrm>
              <a:off x="8597356" y="931767"/>
              <a:ext cx="1285630" cy="1569638"/>
            </a:xfrm>
            <a:prstGeom prst="rect">
              <a:avLst/>
            </a:prstGeom>
            <a:solidFill>
              <a:srgbClr val="9DC3E6"/>
            </a:solidFill>
            <a:ln w="28575">
              <a:solidFill>
                <a:schemeClr val="tx1"/>
              </a:solidFill>
            </a:ln>
          </p:spPr>
          <p:txBody>
            <a:bodyPr wrap="square" lIns="91418" tIns="45709" rIns="91418" bIns="45709" rtlCol="0">
              <a:spAutoFit/>
            </a:bodyPr>
            <a:lstStyle/>
            <a:p>
              <a:pPr defTabSz="914189" fontAlgn="auto">
                <a:spcBef>
                  <a:spcPts val="0"/>
                </a:spcBef>
                <a:spcAft>
                  <a:spcPts val="0"/>
                </a:spcAft>
              </a:pPr>
              <a:r>
                <a:rPr lang="nl-NL" altLang="nl-NL" sz="1600" b="1" dirty="0">
                  <a:solidFill>
                    <a:prstClr val="black"/>
                  </a:solidFill>
                  <a:latin typeface="Calibri"/>
                  <a:ea typeface="ＭＳ Ｐゴシック" pitchFamily="34" charset="-128"/>
                  <a:cs typeface="+mn-cs"/>
                </a:rPr>
                <a:t>JEUGDWET</a:t>
              </a:r>
              <a:endParaRPr lang="nl-NL" sz="1600" b="1" dirty="0">
                <a:solidFill>
                  <a:prstClr val="black"/>
                </a:solidFill>
                <a:latin typeface="Calibri"/>
                <a:cs typeface="+mn-cs"/>
              </a:endParaRPr>
            </a:p>
            <a:p>
              <a:pPr defTabSz="914189" fontAlgn="auto">
                <a:spcBef>
                  <a:spcPts val="0"/>
                </a:spcBef>
                <a:spcAft>
                  <a:spcPts val="0"/>
                </a:spcAft>
              </a:pPr>
              <a:endParaRPr lang="nl-NL" sz="800" b="1" dirty="0">
                <a:solidFill>
                  <a:prstClr val="black"/>
                </a:solidFill>
                <a:latin typeface="Calibri"/>
                <a:cs typeface="+mn-cs"/>
              </a:endParaRPr>
            </a:p>
            <a:p>
              <a:pPr defTabSz="914189" fontAlgn="auto">
                <a:spcBef>
                  <a:spcPts val="0"/>
                </a:spcBef>
                <a:spcAft>
                  <a:spcPts val="0"/>
                </a:spcAft>
              </a:pPr>
              <a:r>
                <a:rPr lang="nl-NL" sz="800" b="1" u="sng" dirty="0">
                  <a:solidFill>
                    <a:prstClr val="black"/>
                  </a:solidFill>
                  <a:latin typeface="Calibri"/>
                  <a:cs typeface="+mn-cs"/>
                </a:rPr>
                <a:t>Begeleiding thuis/school</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Opvoeding en gezin</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Persoonlijke verzorging</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Persoonlijke begeleiding</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Praktisch op allerlei  </a:t>
              </a:r>
              <a:br>
                <a:rPr lang="nl-NL" sz="800" b="1" dirty="0">
                  <a:solidFill>
                    <a:prstClr val="black"/>
                  </a:solidFill>
                  <a:latin typeface="Calibri"/>
                  <a:ea typeface="ＭＳ Ｐゴシック" pitchFamily="34" charset="-128"/>
                  <a:cs typeface="+mn-cs"/>
                </a:rPr>
              </a:br>
              <a:r>
                <a:rPr lang="nl-NL" sz="800" b="1" dirty="0">
                  <a:solidFill>
                    <a:prstClr val="black"/>
                  </a:solidFill>
                  <a:latin typeface="Calibri"/>
                  <a:ea typeface="ＭＳ Ｐゴシック" pitchFamily="34" charset="-128"/>
                  <a:cs typeface="+mn-cs"/>
                </a:rPr>
                <a:t>   gebieden</a:t>
              </a:r>
            </a:p>
            <a:p>
              <a:pPr defTabSz="914189" fontAlgn="auto">
                <a:spcBef>
                  <a:spcPts val="0"/>
                </a:spcBef>
                <a:spcAft>
                  <a:spcPts val="0"/>
                </a:spcAft>
              </a:pPr>
              <a:r>
                <a:rPr lang="nl-NL" sz="800" b="1" u="sng" dirty="0">
                  <a:solidFill>
                    <a:prstClr val="black"/>
                  </a:solidFill>
                  <a:latin typeface="Calibri"/>
                  <a:cs typeface="+mn-cs"/>
                </a:rPr>
                <a:t>Behandeling:</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EED:  </a:t>
              </a:r>
              <a:r>
                <a:rPr lang="nl-NL" sz="800" b="1" dirty="0" err="1">
                  <a:solidFill>
                    <a:prstClr val="black"/>
                  </a:solidFill>
                  <a:latin typeface="Calibri"/>
                  <a:ea typeface="ＭＳ Ｐゴシック" pitchFamily="34" charset="-128"/>
                  <a:cs typeface="+mn-cs"/>
                </a:rPr>
                <a:t>enkelv</a:t>
              </a:r>
              <a:r>
                <a:rPr lang="nl-NL" sz="800" b="1" dirty="0">
                  <a:solidFill>
                    <a:prstClr val="black"/>
                  </a:solidFill>
                  <a:latin typeface="Calibri"/>
                  <a:ea typeface="ＭＳ Ｐゴシック" pitchFamily="34" charset="-128"/>
                  <a:cs typeface="+mn-cs"/>
                </a:rPr>
                <a:t>. dyslexie</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GGZ: Psychische zorg</a:t>
              </a:r>
              <a:endParaRPr lang="nl-NL" sz="800" b="1" dirty="0">
                <a:solidFill>
                  <a:prstClr val="black"/>
                </a:solidFill>
                <a:latin typeface="Calibri"/>
                <a:cs typeface="+mn-cs"/>
              </a:endParaRPr>
            </a:p>
          </p:txBody>
        </p:sp>
        <p:sp>
          <p:nvSpPr>
            <p:cNvPr id="78" name="Tekstvak 77"/>
            <p:cNvSpPr txBox="1"/>
            <p:nvPr/>
          </p:nvSpPr>
          <p:spPr>
            <a:xfrm>
              <a:off x="9773731" y="932235"/>
              <a:ext cx="1204306" cy="1569638"/>
            </a:xfrm>
            <a:prstGeom prst="rect">
              <a:avLst/>
            </a:prstGeom>
            <a:solidFill>
              <a:srgbClr val="FFD966"/>
            </a:solidFill>
            <a:ln w="28575">
              <a:solidFill>
                <a:schemeClr val="tx1"/>
              </a:solidFill>
            </a:ln>
          </p:spPr>
          <p:txBody>
            <a:bodyPr wrap="square" lIns="91418" tIns="45709" rIns="91418" bIns="45709" rtlCol="0">
              <a:spAutoFit/>
            </a:bodyPr>
            <a:lstStyle/>
            <a:p>
              <a:pPr algn="ctr" defTabSz="914189" fontAlgn="auto">
                <a:spcBef>
                  <a:spcPts val="0"/>
                </a:spcBef>
                <a:spcAft>
                  <a:spcPts val="0"/>
                </a:spcAft>
              </a:pPr>
              <a:r>
                <a:rPr lang="nl-NL" b="1" dirty="0">
                  <a:solidFill>
                    <a:prstClr val="black"/>
                  </a:solidFill>
                  <a:latin typeface="Calibri"/>
                  <a:ea typeface="ＭＳ Ｐゴシック" pitchFamily="34" charset="-128"/>
                  <a:cs typeface="+mn-cs"/>
                </a:rPr>
                <a:t>ZVW</a:t>
              </a:r>
            </a:p>
            <a:p>
              <a:pPr defTabSz="914189" fontAlgn="auto">
                <a:spcBef>
                  <a:spcPts val="0"/>
                </a:spcBef>
                <a:spcAft>
                  <a:spcPts val="0"/>
                </a:spcAft>
              </a:pPr>
              <a:endParaRPr lang="nl-NL" sz="600" b="1" u="sng" dirty="0">
                <a:solidFill>
                  <a:prstClr val="black"/>
                </a:solidFill>
                <a:latin typeface="Calibri"/>
                <a:cs typeface="+mn-cs"/>
              </a:endParaRPr>
            </a:p>
            <a:p>
              <a:pPr defTabSz="914189" fontAlgn="auto">
                <a:spcBef>
                  <a:spcPts val="0"/>
                </a:spcBef>
                <a:spcAft>
                  <a:spcPts val="0"/>
                </a:spcAft>
              </a:pPr>
              <a:r>
                <a:rPr lang="nl-NL" sz="800" b="1" u="sng" dirty="0">
                  <a:solidFill>
                    <a:prstClr val="black"/>
                  </a:solidFill>
                  <a:latin typeface="Calibri"/>
                  <a:cs typeface="+mn-cs"/>
                </a:rPr>
                <a:t>Verpleging thuis / school</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Wijkverpleging</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IKZ </a:t>
              </a:r>
              <a:br>
                <a:rPr lang="nl-NL" sz="800" b="1" dirty="0">
                  <a:solidFill>
                    <a:prstClr val="black"/>
                  </a:solidFill>
                  <a:latin typeface="Calibri"/>
                  <a:ea typeface="ＭＳ Ｐゴシック" pitchFamily="34" charset="-128"/>
                  <a:cs typeface="+mn-cs"/>
                </a:rPr>
              </a:br>
              <a:r>
                <a:rPr lang="nl-NL" sz="800" b="1" dirty="0">
                  <a:solidFill>
                    <a:prstClr val="black"/>
                  </a:solidFill>
                  <a:latin typeface="Calibri"/>
                  <a:ea typeface="ＭＳ Ｐゴシック" pitchFamily="34" charset="-128"/>
                  <a:cs typeface="+mn-cs"/>
                </a:rPr>
                <a:t>   (intensieve kindzorg)</a:t>
              </a:r>
            </a:p>
            <a:p>
              <a:pPr indent="-72000" defTabSz="914189" fontAlgn="auto">
                <a:spcBef>
                  <a:spcPts val="0"/>
                </a:spcBef>
                <a:spcAft>
                  <a:spcPts val="0"/>
                </a:spcAft>
                <a:buFontTx/>
                <a:buChar char="-"/>
              </a:pPr>
              <a:endParaRPr lang="nl-NL" sz="800" b="1" dirty="0">
                <a:solidFill>
                  <a:prstClr val="black"/>
                </a:solidFill>
                <a:latin typeface="Calibri"/>
                <a:ea typeface="ＭＳ Ｐゴシック" pitchFamily="34" charset="-128"/>
                <a:cs typeface="+mn-cs"/>
              </a:endParaRPr>
            </a:p>
            <a:p>
              <a:pPr defTabSz="914189" fontAlgn="auto">
                <a:spcBef>
                  <a:spcPts val="0"/>
                </a:spcBef>
                <a:spcAft>
                  <a:spcPts val="0"/>
                </a:spcAft>
              </a:pPr>
              <a:r>
                <a:rPr lang="nl-NL" sz="800" b="1" u="sng" dirty="0">
                  <a:solidFill>
                    <a:prstClr val="black"/>
                  </a:solidFill>
                  <a:latin typeface="Calibri"/>
                  <a:cs typeface="+mn-cs"/>
                </a:rPr>
                <a:t>Paramedische zorg </a:t>
              </a:r>
              <a:br>
                <a:rPr lang="nl-NL" sz="800" b="1" u="sng" dirty="0">
                  <a:solidFill>
                    <a:prstClr val="black"/>
                  </a:solidFill>
                  <a:latin typeface="Calibri"/>
                  <a:cs typeface="+mn-cs"/>
                </a:rPr>
              </a:br>
              <a:r>
                <a:rPr lang="nl-NL" sz="800" b="1" u="sng" dirty="0">
                  <a:solidFill>
                    <a:prstClr val="black"/>
                  </a:solidFill>
                  <a:latin typeface="Calibri"/>
                  <a:cs typeface="+mn-cs"/>
                </a:rPr>
                <a:t>thuis / school</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Ergotherapie, logopedie</a:t>
              </a:r>
            </a:p>
            <a:p>
              <a:pPr indent="-72000" defTabSz="914189" fontAlgn="auto">
                <a:spcBef>
                  <a:spcPts val="0"/>
                </a:spcBef>
                <a:spcAft>
                  <a:spcPts val="0"/>
                </a:spcAft>
                <a:buFontTx/>
                <a:buChar char="-"/>
              </a:pPr>
              <a:r>
                <a:rPr lang="nl-NL" sz="800" b="1" dirty="0">
                  <a:solidFill>
                    <a:prstClr val="black"/>
                  </a:solidFill>
                  <a:latin typeface="Calibri"/>
                  <a:ea typeface="ＭＳ Ｐゴシック" pitchFamily="34" charset="-128"/>
                  <a:cs typeface="+mn-cs"/>
                </a:rPr>
                <a:t>Fysiotherapie, etc.</a:t>
              </a:r>
            </a:p>
          </p:txBody>
        </p:sp>
        <p:sp>
          <p:nvSpPr>
            <p:cNvPr id="4" name="Rechthoek 3"/>
            <p:cNvSpPr/>
            <p:nvPr/>
          </p:nvSpPr>
          <p:spPr>
            <a:xfrm>
              <a:off x="10979333" y="1290657"/>
              <a:ext cx="1074809" cy="1243218"/>
            </a:xfrm>
            <a:prstGeom prst="rect">
              <a:avLst/>
            </a:prstGeom>
          </p:spPr>
          <p:txBody>
            <a:bodyPr wrap="square">
              <a:noAutofit/>
            </a:bodyPr>
            <a:lstStyle/>
            <a:p>
              <a:pPr defTabSz="914189" fontAlgn="auto">
                <a:spcBef>
                  <a:spcPts val="0"/>
                </a:spcBef>
                <a:spcAft>
                  <a:spcPts val="0"/>
                </a:spcAft>
              </a:pPr>
              <a:r>
                <a:rPr lang="nl-NL" sz="800" b="1" u="sng" dirty="0">
                  <a:solidFill>
                    <a:prstClr val="black"/>
                  </a:solidFill>
                  <a:latin typeface="Calibri"/>
                  <a:cs typeface="+mn-cs"/>
                </a:rPr>
                <a:t>24-uurs-zorg </a:t>
              </a:r>
            </a:p>
            <a:p>
              <a:pPr defTabSz="914189" fontAlgn="auto">
                <a:spcBef>
                  <a:spcPts val="0"/>
                </a:spcBef>
                <a:spcAft>
                  <a:spcPts val="0"/>
                </a:spcAft>
              </a:pPr>
              <a:r>
                <a:rPr lang="nl-NL" sz="800" b="1" u="sng" dirty="0">
                  <a:solidFill>
                    <a:prstClr val="black"/>
                  </a:solidFill>
                  <a:latin typeface="Calibri"/>
                  <a:cs typeface="+mn-cs"/>
                </a:rPr>
                <a:t>thuis en school</a:t>
              </a:r>
            </a:p>
            <a:p>
              <a:pPr defTabSz="914189" fontAlgn="auto">
                <a:spcBef>
                  <a:spcPts val="0"/>
                </a:spcBef>
                <a:spcAft>
                  <a:spcPts val="0"/>
                </a:spcAft>
              </a:pPr>
              <a:r>
                <a:rPr lang="nl-NL" sz="800" b="1" dirty="0">
                  <a:solidFill>
                    <a:srgbClr val="000000"/>
                  </a:solidFill>
                  <a:latin typeface="Calibri"/>
                  <a:ea typeface="ＭＳ Ｐゴシック" pitchFamily="34" charset="-128"/>
                  <a:cs typeface="+mn-cs"/>
                </a:rPr>
                <a:t>- Permanent toezicht</a:t>
              </a:r>
            </a:p>
            <a:p>
              <a:pPr defTabSz="914189" fontAlgn="auto">
                <a:spcBef>
                  <a:spcPts val="0"/>
                </a:spcBef>
                <a:spcAft>
                  <a:spcPts val="0"/>
                </a:spcAft>
              </a:pPr>
              <a:r>
                <a:rPr lang="nl-NL" sz="800" b="1" dirty="0">
                  <a:solidFill>
                    <a:srgbClr val="000000"/>
                  </a:solidFill>
                  <a:latin typeface="Calibri"/>
                  <a:ea typeface="ＭＳ Ｐゴシック" pitchFamily="34" charset="-128"/>
                  <a:cs typeface="+mn-cs"/>
                </a:rPr>
                <a:t>- Permanente zorg</a:t>
              </a:r>
              <a:br>
                <a:rPr lang="nl-NL" sz="800" b="1" dirty="0">
                  <a:solidFill>
                    <a:srgbClr val="000000"/>
                  </a:solidFill>
                  <a:latin typeface="Calibri"/>
                  <a:ea typeface="ＭＳ Ｐゴシック" pitchFamily="34" charset="-128"/>
                  <a:cs typeface="+mn-cs"/>
                </a:rPr>
              </a:br>
              <a:r>
                <a:rPr lang="nl-NL" sz="800" b="1" dirty="0">
                  <a:solidFill>
                    <a:prstClr val="black"/>
                  </a:solidFill>
                  <a:latin typeface="Calibri"/>
                  <a:cs typeface="+mn-cs"/>
                </a:rPr>
                <a:t>bij  </a:t>
              </a:r>
              <a:r>
                <a:rPr lang="nl-NL" altLang="nl-NL" sz="800" b="1" dirty="0">
                  <a:solidFill>
                    <a:srgbClr val="000000"/>
                  </a:solidFill>
                  <a:latin typeface="Calibri"/>
                  <a:ea typeface="ＭＳ Ｐゴシック" pitchFamily="34" charset="-128"/>
                  <a:cs typeface="+mn-cs"/>
                </a:rPr>
                <a:t>(combinatie van)</a:t>
              </a:r>
              <a:r>
                <a:rPr lang="nl-NL" sz="800" b="1" dirty="0">
                  <a:solidFill>
                    <a:prstClr val="black"/>
                  </a:solidFill>
                  <a:latin typeface="Calibri"/>
                  <a:cs typeface="+mn-cs"/>
                </a:rPr>
                <a:t> </a:t>
              </a:r>
              <a:br>
                <a:rPr lang="nl-NL" sz="800" b="1" dirty="0">
                  <a:solidFill>
                    <a:prstClr val="black"/>
                  </a:solidFill>
                  <a:latin typeface="Calibri"/>
                  <a:cs typeface="+mn-cs"/>
                </a:rPr>
              </a:br>
              <a:r>
                <a:rPr lang="nl-NL" sz="800" b="1" dirty="0">
                  <a:solidFill>
                    <a:prstClr val="black"/>
                  </a:solidFill>
                  <a:latin typeface="Calibri"/>
                  <a:cs typeface="+mn-cs"/>
                </a:rPr>
                <a:t>verstandelijke, </a:t>
              </a:r>
            </a:p>
            <a:p>
              <a:pPr defTabSz="914189" fontAlgn="auto">
                <a:spcBef>
                  <a:spcPts val="0"/>
                </a:spcBef>
                <a:spcAft>
                  <a:spcPts val="0"/>
                </a:spcAft>
              </a:pPr>
              <a:r>
                <a:rPr lang="nl-NL" sz="800" b="1" dirty="0">
                  <a:solidFill>
                    <a:prstClr val="black"/>
                  </a:solidFill>
                  <a:latin typeface="Calibri"/>
                  <a:cs typeface="+mn-cs"/>
                </a:rPr>
                <a:t>lichamelijke,</a:t>
              </a:r>
              <a:br>
                <a:rPr lang="nl-NL" sz="800" b="1" dirty="0">
                  <a:solidFill>
                    <a:prstClr val="black"/>
                  </a:solidFill>
                  <a:latin typeface="Calibri"/>
                  <a:cs typeface="+mn-cs"/>
                </a:rPr>
              </a:br>
              <a:r>
                <a:rPr lang="nl-NL" sz="800" b="1" dirty="0">
                  <a:solidFill>
                    <a:prstClr val="black"/>
                  </a:solidFill>
                  <a:latin typeface="Calibri"/>
                  <a:cs typeface="+mn-cs"/>
                </a:rPr>
                <a:t>zintuiglijke beperking</a:t>
              </a:r>
              <a:br>
                <a:rPr lang="nl-NL" sz="800" b="1" dirty="0">
                  <a:solidFill>
                    <a:prstClr val="black"/>
                  </a:solidFill>
                  <a:latin typeface="Calibri"/>
                  <a:cs typeface="+mn-cs"/>
                </a:rPr>
              </a:br>
              <a:r>
                <a:rPr lang="nl-NL" sz="800" b="1" dirty="0">
                  <a:solidFill>
                    <a:prstClr val="black"/>
                  </a:solidFill>
                  <a:latin typeface="Calibri"/>
                  <a:cs typeface="+mn-cs"/>
                </a:rPr>
                <a:t>levenslang</a:t>
              </a:r>
            </a:p>
          </p:txBody>
        </p:sp>
        <p:sp>
          <p:nvSpPr>
            <p:cNvPr id="5" name="Tekstvak 4"/>
            <p:cNvSpPr txBox="1"/>
            <p:nvPr/>
          </p:nvSpPr>
          <p:spPr>
            <a:xfrm>
              <a:off x="8597356" y="2533875"/>
              <a:ext cx="3456786" cy="246221"/>
            </a:xfrm>
            <a:prstGeom prst="rect">
              <a:avLst/>
            </a:prstGeom>
            <a:solidFill>
              <a:schemeClr val="tx1"/>
            </a:solidFill>
            <a:ln w="28575">
              <a:solidFill>
                <a:schemeClr val="tx1"/>
              </a:solidFill>
            </a:ln>
          </p:spPr>
          <p:txBody>
            <a:bodyPr wrap="square" rtlCol="0">
              <a:spAutoFit/>
            </a:bodyPr>
            <a:lstStyle/>
            <a:p>
              <a:pPr algn="ctr" defTabSz="914189" fontAlgn="auto">
                <a:spcBef>
                  <a:spcPts val="0"/>
                </a:spcBef>
                <a:spcAft>
                  <a:spcPts val="0"/>
                </a:spcAft>
              </a:pPr>
              <a:r>
                <a:rPr lang="nl-NL" sz="1000" b="1" dirty="0">
                  <a:solidFill>
                    <a:prstClr val="white"/>
                  </a:solidFill>
                  <a:latin typeface="Century Gothic" panose="020B0502020202020204" pitchFamily="34" charset="0"/>
                  <a:cs typeface="+mn-cs"/>
                </a:rPr>
                <a:t>Aanvraag door ouders    –    Afspraken in zorgplan</a:t>
              </a:r>
            </a:p>
          </p:txBody>
        </p:sp>
      </p:grpSp>
      <p:sp>
        <p:nvSpPr>
          <p:cNvPr id="86" name="Tekstvak 85"/>
          <p:cNvSpPr txBox="1"/>
          <p:nvPr/>
        </p:nvSpPr>
        <p:spPr>
          <a:xfrm>
            <a:off x="8005609" y="6146133"/>
            <a:ext cx="996619" cy="276999"/>
          </a:xfrm>
          <a:prstGeom prst="rect">
            <a:avLst/>
          </a:prstGeom>
          <a:noFill/>
        </p:spPr>
        <p:txBody>
          <a:bodyPr wrap="square" rtlCol="0">
            <a:spAutoFit/>
          </a:bodyPr>
          <a:lstStyle/>
          <a:p>
            <a:pPr defTabSz="914189" fontAlgn="auto">
              <a:spcBef>
                <a:spcPts val="0"/>
              </a:spcBef>
              <a:spcAft>
                <a:spcPts val="0"/>
              </a:spcAft>
            </a:pPr>
            <a:r>
              <a:rPr lang="nl-NL" sz="1200" dirty="0">
                <a:solidFill>
                  <a:prstClr val="white"/>
                </a:solidFill>
                <a:latin typeface="Calibri"/>
                <a:cs typeface="+mn-cs"/>
              </a:rPr>
              <a:t>1k1g1p1r</a:t>
            </a:r>
          </a:p>
        </p:txBody>
      </p:sp>
      <p:sp>
        <p:nvSpPr>
          <p:cNvPr id="87" name="Tekstvak 86"/>
          <p:cNvSpPr txBox="1"/>
          <p:nvPr/>
        </p:nvSpPr>
        <p:spPr>
          <a:xfrm>
            <a:off x="8431740" y="2853613"/>
            <a:ext cx="1225508" cy="215444"/>
          </a:xfrm>
          <a:prstGeom prst="rect">
            <a:avLst/>
          </a:prstGeom>
          <a:noFill/>
          <a:ln w="28575">
            <a:solidFill>
              <a:schemeClr val="tx1"/>
            </a:solidFill>
          </a:ln>
        </p:spPr>
        <p:txBody>
          <a:bodyPr wrap="square" rtlCol="0">
            <a:spAutoFit/>
          </a:bodyPr>
          <a:lstStyle/>
          <a:p>
            <a:pPr algn="ct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Gemeente</a:t>
            </a:r>
            <a:endParaRPr lang="nl-NL" b="1" dirty="0">
              <a:solidFill>
                <a:prstClr val="black"/>
              </a:solidFill>
              <a:latin typeface="Calibri"/>
              <a:cs typeface="+mn-cs"/>
            </a:endParaRPr>
          </a:p>
        </p:txBody>
      </p:sp>
      <p:sp>
        <p:nvSpPr>
          <p:cNvPr id="90" name="Tekstvak 89"/>
          <p:cNvSpPr txBox="1"/>
          <p:nvPr/>
        </p:nvSpPr>
        <p:spPr>
          <a:xfrm>
            <a:off x="9673675" y="2853613"/>
            <a:ext cx="1272788" cy="215444"/>
          </a:xfrm>
          <a:prstGeom prst="rect">
            <a:avLst/>
          </a:prstGeom>
          <a:noFill/>
          <a:ln w="28575">
            <a:solidFill>
              <a:schemeClr val="tx1"/>
            </a:solidFill>
          </a:ln>
        </p:spPr>
        <p:txBody>
          <a:bodyPr wrap="square" rtlCol="0">
            <a:spAutoFit/>
          </a:bodyPr>
          <a:lstStyle/>
          <a:p>
            <a:pPr algn="ct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Zorgverzekeraar</a:t>
            </a:r>
            <a:endParaRPr lang="nl-NL" dirty="0">
              <a:solidFill>
                <a:prstClr val="black"/>
              </a:solidFill>
              <a:latin typeface="Calibri"/>
              <a:cs typeface="+mn-cs"/>
            </a:endParaRPr>
          </a:p>
        </p:txBody>
      </p:sp>
      <p:sp>
        <p:nvSpPr>
          <p:cNvPr id="93" name="Tekstvak 92"/>
          <p:cNvSpPr txBox="1"/>
          <p:nvPr/>
        </p:nvSpPr>
        <p:spPr>
          <a:xfrm>
            <a:off x="10945091" y="2856197"/>
            <a:ext cx="1136075" cy="215444"/>
          </a:xfrm>
          <a:prstGeom prst="rect">
            <a:avLst/>
          </a:prstGeom>
          <a:noFill/>
          <a:ln w="28575">
            <a:solidFill>
              <a:schemeClr val="tx1"/>
            </a:solidFill>
          </a:ln>
        </p:spPr>
        <p:txBody>
          <a:bodyPr wrap="square" rtlCol="0">
            <a:spAutoFit/>
          </a:bodyPr>
          <a:lstStyle/>
          <a:p>
            <a:pPr algn="ctr" defTabSz="914189" fontAlgn="auto">
              <a:spcBef>
                <a:spcPts val="0"/>
              </a:spcBef>
              <a:spcAft>
                <a:spcPts val="0"/>
              </a:spcAft>
            </a:pPr>
            <a:r>
              <a:rPr lang="nl-NL" sz="800" b="1" dirty="0">
                <a:solidFill>
                  <a:srgbClr val="000000"/>
                </a:solidFill>
                <a:latin typeface="Century Gothic" pitchFamily="34" charset="0"/>
                <a:ea typeface="ＭＳ Ｐゴシック" pitchFamily="34" charset="-128"/>
                <a:cs typeface="+mn-cs"/>
              </a:rPr>
              <a:t>CIZ </a:t>
            </a:r>
            <a:endParaRPr lang="nl-NL" dirty="0">
              <a:solidFill>
                <a:prstClr val="black"/>
              </a:solidFill>
              <a:latin typeface="Calibri"/>
              <a:cs typeface="+mn-cs"/>
            </a:endParaRPr>
          </a:p>
        </p:txBody>
      </p:sp>
      <p:sp>
        <p:nvSpPr>
          <p:cNvPr id="30" name="Tekstvak 29"/>
          <p:cNvSpPr txBox="1"/>
          <p:nvPr/>
        </p:nvSpPr>
        <p:spPr>
          <a:xfrm>
            <a:off x="5213196" y="515630"/>
            <a:ext cx="2163813" cy="467436"/>
          </a:xfrm>
          <a:prstGeom prst="rect">
            <a:avLst/>
          </a:prstGeom>
          <a:noFill/>
        </p:spPr>
        <p:txBody>
          <a:bodyPr wrap="square" rtlCol="0">
            <a:spAutoFit/>
          </a:bodyPr>
          <a:lstStyle/>
          <a:p>
            <a:pPr defTabSz="914189" fontAlgn="auto">
              <a:spcBef>
                <a:spcPts val="0"/>
              </a:spcBef>
              <a:spcAft>
                <a:spcPts val="0"/>
              </a:spcAft>
            </a:pPr>
            <a:r>
              <a:rPr lang="nl-NL" sz="2400" b="1" dirty="0">
                <a:solidFill>
                  <a:prstClr val="black"/>
                </a:solidFill>
                <a:latin typeface="Arial" pitchFamily="34" charset="0"/>
                <a:cs typeface="Arial" pitchFamily="34" charset="0"/>
              </a:rPr>
              <a:t>KNOOPPUNT</a:t>
            </a:r>
          </a:p>
        </p:txBody>
      </p:sp>
      <p:sp>
        <p:nvSpPr>
          <p:cNvPr id="99" name="Tekstvak 23567"/>
          <p:cNvSpPr txBox="1">
            <a:spLocks noChangeArrowheads="1"/>
          </p:cNvSpPr>
          <p:nvPr/>
        </p:nvSpPr>
        <p:spPr bwMode="auto">
          <a:xfrm>
            <a:off x="8301389" y="50317"/>
            <a:ext cx="3749230" cy="467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189" eaLnBrk="1" fontAlgn="auto" hangingPunct="1">
              <a:spcBef>
                <a:spcPts val="0"/>
              </a:spcBef>
              <a:spcAft>
                <a:spcPts val="0"/>
              </a:spcAft>
            </a:pPr>
            <a:r>
              <a:rPr lang="nl-NL" altLang="nl-NL" sz="2400" b="1" dirty="0">
                <a:solidFill>
                  <a:srgbClr val="002060"/>
                </a:solidFill>
                <a:ea typeface="ＭＳ Ｐゴシック" pitchFamily="34" charset="-128"/>
                <a:cs typeface="+mn-cs"/>
              </a:rPr>
              <a:t>Zorg in en om school</a:t>
            </a:r>
          </a:p>
        </p:txBody>
      </p:sp>
      <p:sp>
        <p:nvSpPr>
          <p:cNvPr id="23558" name="Rechteraccolade 23557"/>
          <p:cNvSpPr/>
          <p:nvPr/>
        </p:nvSpPr>
        <p:spPr>
          <a:xfrm>
            <a:off x="6133495" y="1900450"/>
            <a:ext cx="170596" cy="401630"/>
          </a:xfrm>
          <a:prstGeom prst="rightBrace">
            <a:avLst>
              <a:gd name="adj1" fmla="val 8333"/>
              <a:gd name="adj2" fmla="val 50000"/>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89" fontAlgn="auto">
              <a:spcBef>
                <a:spcPts val="0"/>
              </a:spcBef>
              <a:spcAft>
                <a:spcPts val="0"/>
              </a:spcAft>
            </a:pPr>
            <a:endParaRPr lang="nl-NL">
              <a:solidFill>
                <a:prstClr val="black">
                  <a:lumMod val="65000"/>
                  <a:lumOff val="35000"/>
                </a:prstClr>
              </a:solidFill>
            </a:endParaRPr>
          </a:p>
        </p:txBody>
      </p:sp>
      <p:sp>
        <p:nvSpPr>
          <p:cNvPr id="100" name="Ovaal 99"/>
          <p:cNvSpPr/>
          <p:nvPr/>
        </p:nvSpPr>
        <p:spPr>
          <a:xfrm>
            <a:off x="7734436" y="4166201"/>
            <a:ext cx="3570875" cy="1605501"/>
          </a:xfrm>
          <a:prstGeom prst="ellipse">
            <a:avLst/>
          </a:prstGeom>
          <a:solidFill>
            <a:srgbClr val="86279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cxnSp>
        <p:nvCxnSpPr>
          <p:cNvPr id="23562" name="Rechte verbindingslijn 23561"/>
          <p:cNvCxnSpPr/>
          <p:nvPr/>
        </p:nvCxnSpPr>
        <p:spPr>
          <a:xfrm>
            <a:off x="11410746" y="4093626"/>
            <a:ext cx="3988" cy="1750657"/>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569" name="Rechte verbindingslijn 23568"/>
          <p:cNvCxnSpPr>
            <a:stCxn id="23563" idx="3"/>
          </p:cNvCxnSpPr>
          <p:nvPr/>
        </p:nvCxnSpPr>
        <p:spPr>
          <a:xfrm>
            <a:off x="3084319" y="1799489"/>
            <a:ext cx="2513680" cy="12909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Rechte verbindingslijn 106"/>
          <p:cNvCxnSpPr>
            <a:stCxn id="23561" idx="1"/>
          </p:cNvCxnSpPr>
          <p:nvPr/>
        </p:nvCxnSpPr>
        <p:spPr>
          <a:xfrm flipV="1">
            <a:off x="2842183" y="3090405"/>
            <a:ext cx="2755854" cy="376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Rechte verbindingslijn 108"/>
          <p:cNvCxnSpPr>
            <a:stCxn id="26" idx="3"/>
          </p:cNvCxnSpPr>
          <p:nvPr/>
        </p:nvCxnSpPr>
        <p:spPr>
          <a:xfrm flipV="1">
            <a:off x="2343059" y="3090348"/>
            <a:ext cx="3254967" cy="2357110"/>
          </a:xfrm>
          <a:prstGeom prst="line">
            <a:avLst/>
          </a:prstGeom>
        </p:spPr>
        <p:style>
          <a:lnRef idx="1">
            <a:schemeClr val="accent1"/>
          </a:lnRef>
          <a:fillRef idx="0">
            <a:schemeClr val="accent1"/>
          </a:fillRef>
          <a:effectRef idx="0">
            <a:schemeClr val="accent1"/>
          </a:effectRef>
          <a:fontRef idx="minor">
            <a:schemeClr val="tx1"/>
          </a:fontRef>
        </p:style>
      </p:cxnSp>
      <p:sp>
        <p:nvSpPr>
          <p:cNvPr id="120" name="Tekstvak 119"/>
          <p:cNvSpPr txBox="1"/>
          <p:nvPr/>
        </p:nvSpPr>
        <p:spPr>
          <a:xfrm>
            <a:off x="8503958" y="3816579"/>
            <a:ext cx="3577246" cy="246221"/>
          </a:xfrm>
          <a:prstGeom prst="rect">
            <a:avLst/>
          </a:prstGeom>
          <a:solidFill>
            <a:schemeClr val="tx1"/>
          </a:solidFill>
          <a:ln w="28575">
            <a:solidFill>
              <a:schemeClr val="tx1"/>
            </a:solidFill>
          </a:ln>
        </p:spPr>
        <p:txBody>
          <a:bodyPr wrap="square" rtlCol="0">
            <a:spAutoFit/>
          </a:bodyPr>
          <a:lstStyle/>
          <a:p>
            <a:pPr algn="ctr" defTabSz="914189" fontAlgn="auto">
              <a:spcBef>
                <a:spcPts val="0"/>
              </a:spcBef>
              <a:spcAft>
                <a:spcPts val="0"/>
              </a:spcAft>
            </a:pPr>
            <a:r>
              <a:rPr lang="nl-NL" sz="1000" b="1" dirty="0">
                <a:solidFill>
                  <a:prstClr val="white"/>
                </a:solidFill>
                <a:latin typeface="Century Gothic" panose="020B0502020202020204" pitchFamily="34" charset="0"/>
                <a:cs typeface="+mn-cs"/>
              </a:rPr>
              <a:t>Preventie / Innovatie  -   Arrangementen / projecten</a:t>
            </a:r>
          </a:p>
        </p:txBody>
      </p:sp>
      <p:sp>
        <p:nvSpPr>
          <p:cNvPr id="33" name="PIJL-LINKS 32"/>
          <p:cNvSpPr/>
          <p:nvPr/>
        </p:nvSpPr>
        <p:spPr>
          <a:xfrm rot="1197709">
            <a:off x="7137980" y="2355651"/>
            <a:ext cx="248242" cy="112994"/>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123" name="PIJL-LINKS 122"/>
          <p:cNvSpPr/>
          <p:nvPr/>
        </p:nvSpPr>
        <p:spPr>
          <a:xfrm rot="19664239" flipV="1">
            <a:off x="5473916" y="2557454"/>
            <a:ext cx="248242" cy="128700"/>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124" name="PIJL-LINKS 123"/>
          <p:cNvSpPr/>
          <p:nvPr/>
        </p:nvSpPr>
        <p:spPr>
          <a:xfrm rot="12627441" flipV="1">
            <a:off x="5703225" y="5188509"/>
            <a:ext cx="248242" cy="128700"/>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125" name="PIJL-LINKS 124"/>
          <p:cNvSpPr/>
          <p:nvPr/>
        </p:nvSpPr>
        <p:spPr>
          <a:xfrm rot="8817547" flipV="1">
            <a:off x="7409788" y="5121321"/>
            <a:ext cx="248242" cy="128700"/>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cxnSp>
        <p:nvCxnSpPr>
          <p:cNvPr id="35" name="Rechte verbindingslijn met pijl 34"/>
          <p:cNvCxnSpPr/>
          <p:nvPr/>
        </p:nvCxnSpPr>
        <p:spPr>
          <a:xfrm>
            <a:off x="8560800" y="2963977"/>
            <a:ext cx="0" cy="852651"/>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p:nvPr/>
        </p:nvCxnSpPr>
        <p:spPr>
          <a:xfrm>
            <a:off x="8388000" y="633657"/>
            <a:ext cx="0" cy="3422555"/>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56" name="Rechte verbindingslijn 55"/>
          <p:cNvCxnSpPr/>
          <p:nvPr/>
        </p:nvCxnSpPr>
        <p:spPr>
          <a:xfrm>
            <a:off x="8370000" y="4057200"/>
            <a:ext cx="180000" cy="0"/>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8" name="Rechte verbindingslijn met pijl 97"/>
          <p:cNvCxnSpPr/>
          <p:nvPr/>
        </p:nvCxnSpPr>
        <p:spPr>
          <a:xfrm flipH="1">
            <a:off x="8175189" y="6624127"/>
            <a:ext cx="3875431" cy="9497"/>
          </a:xfrm>
          <a:prstGeom prst="straightConnector1">
            <a:avLst/>
          </a:prstGeom>
          <a:ln w="190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1" name="Rechte verbindingslijn 100"/>
          <p:cNvCxnSpPr/>
          <p:nvPr/>
        </p:nvCxnSpPr>
        <p:spPr>
          <a:xfrm>
            <a:off x="6626915" y="5134530"/>
            <a:ext cx="14052" cy="709753"/>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4" name="Tekstvak 103"/>
          <p:cNvSpPr txBox="1"/>
          <p:nvPr/>
        </p:nvSpPr>
        <p:spPr>
          <a:xfrm>
            <a:off x="5078850" y="3749425"/>
            <a:ext cx="1054644" cy="307777"/>
          </a:xfrm>
          <a:prstGeom prst="rect">
            <a:avLst/>
          </a:prstGeom>
          <a:noFill/>
        </p:spPr>
        <p:txBody>
          <a:bodyPr wrap="square" rtlCol="0">
            <a:spAutoFit/>
          </a:bodyPr>
          <a:lstStyle/>
          <a:p>
            <a:pPr algn="ctr" defTabSz="914189" fontAlgn="auto">
              <a:spcBef>
                <a:spcPts val="0"/>
              </a:spcBef>
              <a:spcAft>
                <a:spcPts val="0"/>
              </a:spcAft>
            </a:pPr>
            <a:r>
              <a:rPr lang="nl-NL" sz="1400" b="1" dirty="0">
                <a:solidFill>
                  <a:prstClr val="black"/>
                </a:solidFill>
                <a:latin typeface="Century Gothic" panose="020B0502020202020204" pitchFamily="34" charset="0"/>
                <a:cs typeface="+mn-cs"/>
              </a:rPr>
              <a:t>SMW</a:t>
            </a:r>
          </a:p>
        </p:txBody>
      </p:sp>
      <p:sp>
        <p:nvSpPr>
          <p:cNvPr id="112" name="Tekstvak 111"/>
          <p:cNvSpPr txBox="1"/>
          <p:nvPr/>
        </p:nvSpPr>
        <p:spPr>
          <a:xfrm>
            <a:off x="5221462" y="846442"/>
            <a:ext cx="4081278" cy="261610"/>
          </a:xfrm>
          <a:prstGeom prst="rect">
            <a:avLst/>
          </a:prstGeom>
          <a:noFill/>
        </p:spPr>
        <p:txBody>
          <a:bodyPr wrap="square" rtlCol="0">
            <a:spAutoFit/>
          </a:bodyPr>
          <a:lstStyle/>
          <a:p>
            <a:pPr defTabSz="914189" fontAlgn="auto">
              <a:spcBef>
                <a:spcPts val="0"/>
              </a:spcBef>
              <a:spcAft>
                <a:spcPts val="0"/>
              </a:spcAft>
            </a:pPr>
            <a:r>
              <a:rPr lang="nl-NL" sz="1100" b="1" dirty="0">
                <a:solidFill>
                  <a:prstClr val="black">
                    <a:lumMod val="65000"/>
                    <a:lumOff val="35000"/>
                  </a:prstClr>
                </a:solidFill>
                <a:latin typeface="Calibri"/>
                <a:cs typeface="+mn-cs"/>
              </a:rPr>
              <a:t> VAN CURATIE NAAR PREVENTIE</a:t>
            </a:r>
          </a:p>
        </p:txBody>
      </p:sp>
      <p:grpSp>
        <p:nvGrpSpPr>
          <p:cNvPr id="19" name="Groep 18"/>
          <p:cNvGrpSpPr/>
          <p:nvPr/>
        </p:nvGrpSpPr>
        <p:grpSpPr>
          <a:xfrm>
            <a:off x="4501324" y="3381341"/>
            <a:ext cx="4198373" cy="941657"/>
            <a:chOff x="4501319" y="3381334"/>
            <a:chExt cx="4198373" cy="941657"/>
          </a:xfrm>
        </p:grpSpPr>
        <p:sp>
          <p:nvSpPr>
            <p:cNvPr id="108" name="Pijl-links en -rechts 107"/>
            <p:cNvSpPr/>
            <p:nvPr/>
          </p:nvSpPr>
          <p:spPr>
            <a:xfrm rot="19432696">
              <a:off x="4501319" y="3381334"/>
              <a:ext cx="4198373" cy="941657"/>
            </a:xfrm>
            <a:prstGeom prst="leftRight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89" name="Tekstvak 88"/>
            <p:cNvSpPr txBox="1"/>
            <p:nvPr/>
          </p:nvSpPr>
          <p:spPr>
            <a:xfrm rot="19410049">
              <a:off x="5038454" y="3585688"/>
              <a:ext cx="3383702" cy="430887"/>
            </a:xfrm>
            <a:prstGeom prst="rect">
              <a:avLst/>
            </a:prstGeom>
            <a:noFill/>
          </p:spPr>
          <p:txBody>
            <a:bodyPr wrap="square" rtlCol="0">
              <a:spAutoFit/>
            </a:bodyPr>
            <a:lstStyle/>
            <a:p>
              <a:r>
                <a:rPr lang="nl-NL" sz="1100" b="1" dirty="0">
                  <a:solidFill>
                    <a:prstClr val="white"/>
                  </a:solidFill>
                </a:rPr>
                <a:t>       INTEGRALE                        </a:t>
              </a:r>
              <a:r>
                <a:rPr lang="nl-NL" sz="1100" b="1" dirty="0" err="1">
                  <a:solidFill>
                    <a:prstClr val="white"/>
                  </a:solidFill>
                </a:rPr>
                <a:t>INTEGRALE</a:t>
              </a:r>
              <a:endParaRPr lang="nl-NL" sz="1100" b="1" dirty="0">
                <a:solidFill>
                  <a:prstClr val="white"/>
                </a:solidFill>
              </a:endParaRPr>
            </a:p>
            <a:p>
              <a:r>
                <a:rPr lang="nl-NL" sz="1100" b="1" dirty="0">
                  <a:solidFill>
                    <a:prstClr val="white"/>
                  </a:solidFill>
                </a:rPr>
                <a:t>          AANPAK                           AFWEGING  </a:t>
              </a:r>
            </a:p>
          </p:txBody>
        </p:sp>
        <p:grpSp>
          <p:nvGrpSpPr>
            <p:cNvPr id="16" name="Groep 15"/>
            <p:cNvGrpSpPr/>
            <p:nvPr/>
          </p:nvGrpSpPr>
          <p:grpSpPr>
            <a:xfrm>
              <a:off x="6404673" y="3584697"/>
              <a:ext cx="477283" cy="471464"/>
              <a:chOff x="6402325" y="3605052"/>
              <a:chExt cx="477283" cy="471464"/>
            </a:xfrm>
          </p:grpSpPr>
          <p:sp>
            <p:nvSpPr>
              <p:cNvPr id="7" name="Ovaal 6"/>
              <p:cNvSpPr/>
              <p:nvPr/>
            </p:nvSpPr>
            <p:spPr>
              <a:xfrm>
                <a:off x="6402325" y="3605052"/>
                <a:ext cx="477283" cy="4714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sp>
            <p:nvSpPr>
              <p:cNvPr id="111" name="Ovaal 110"/>
              <p:cNvSpPr/>
              <p:nvPr/>
            </p:nvSpPr>
            <p:spPr>
              <a:xfrm>
                <a:off x="6560948" y="3749423"/>
                <a:ext cx="160037" cy="1538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89" fontAlgn="auto">
                  <a:spcBef>
                    <a:spcPts val="0"/>
                  </a:spcBef>
                  <a:spcAft>
                    <a:spcPts val="0"/>
                  </a:spcAft>
                </a:pPr>
                <a:endParaRPr lang="nl-NL">
                  <a:solidFill>
                    <a:prstClr val="white"/>
                  </a:solidFill>
                </a:endParaRPr>
              </a:p>
            </p:txBody>
          </p:sp>
        </p:grpSp>
      </p:grpSp>
      <p:pic>
        <p:nvPicPr>
          <p:cNvPr id="8" name="Afbeelding 7">
            <a:extLst>
              <a:ext uri="{FF2B5EF4-FFF2-40B4-BE49-F238E27FC236}">
                <a16:creationId xmlns:a16="http://schemas.microsoft.com/office/drawing/2014/main" xmlns="" id="{CAA1F810-89D6-464D-9C3D-7854EFF49D77}"/>
              </a:ext>
            </a:extLst>
          </p:cNvPr>
          <p:cNvPicPr>
            <a:picLocks noChangeAspect="1"/>
          </p:cNvPicPr>
          <p:nvPr/>
        </p:nvPicPr>
        <p:blipFill rotWithShape="1">
          <a:blip r:embed="rId6"/>
          <a:srcRect l="2884" t="4217" r="2524" b="2449"/>
          <a:stretch/>
        </p:blipFill>
        <p:spPr>
          <a:xfrm>
            <a:off x="4955069" y="213035"/>
            <a:ext cx="2305250" cy="1594991"/>
          </a:xfrm>
          <a:prstGeom prst="rect">
            <a:avLst/>
          </a:prstGeom>
        </p:spPr>
      </p:pic>
    </p:spTree>
    <p:extLst>
      <p:ext uri="{BB962C8B-B14F-4D97-AF65-F5344CB8AC3E}">
        <p14:creationId xmlns:p14="http://schemas.microsoft.com/office/powerpoint/2010/main" val="276822439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1"/>
          <p:cNvPicPr>
            <a:picLocks noChangeAspect="1"/>
          </p:cNvPicPr>
          <p:nvPr/>
        </p:nvPicPr>
        <p:blipFill>
          <a:blip r:embed="rId2"/>
          <a:srcRect/>
          <a:stretch>
            <a:fillRect/>
          </a:stretch>
        </p:blipFill>
        <p:spPr bwMode="auto">
          <a:xfrm>
            <a:off x="9794746" y="133586"/>
            <a:ext cx="2174875" cy="1397000"/>
          </a:xfrm>
          <a:prstGeom prst="rect">
            <a:avLst/>
          </a:prstGeom>
          <a:noFill/>
          <a:ln w="9525">
            <a:noFill/>
            <a:miter lim="800000"/>
            <a:headEnd/>
            <a:tailEnd/>
          </a:ln>
        </p:spPr>
      </p:pic>
      <p:sp>
        <p:nvSpPr>
          <p:cNvPr id="4" name="Titel 2">
            <a:extLst>
              <a:ext uri="{FF2B5EF4-FFF2-40B4-BE49-F238E27FC236}">
                <a16:creationId xmlns:a16="http://schemas.microsoft.com/office/drawing/2014/main" xmlns="" id="{8C74F334-1CD3-4202-A24B-A65031BBE130}"/>
              </a:ext>
            </a:extLst>
          </p:cNvPr>
          <p:cNvSpPr txBox="1">
            <a:spLocks/>
          </p:cNvSpPr>
          <p:nvPr/>
        </p:nvSpPr>
        <p:spPr>
          <a:xfrm>
            <a:off x="782715" y="419368"/>
            <a:ext cx="6706656" cy="63303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nl-NL" sz="4000" b="1" dirty="0">
                <a:solidFill>
                  <a:srgbClr val="00B0F0"/>
                </a:solidFill>
                <a:latin typeface="Calibri"/>
              </a:rPr>
              <a:t>Evaluatie OPL 2015 -2019</a:t>
            </a:r>
          </a:p>
          <a:p>
            <a:pPr algn="r" fontAlgn="auto">
              <a:spcAft>
                <a:spcPts val="0"/>
              </a:spcAft>
              <a:defRPr/>
            </a:pPr>
            <a:r>
              <a:rPr lang="nl-NL" sz="3600" b="1" dirty="0">
                <a:solidFill>
                  <a:prstClr val="black"/>
                </a:solidFill>
              </a:rPr>
              <a:t> </a:t>
            </a:r>
          </a:p>
        </p:txBody>
      </p:sp>
      <p:sp>
        <p:nvSpPr>
          <p:cNvPr id="6" name="Rechthoek 5">
            <a:extLst>
              <a:ext uri="{FF2B5EF4-FFF2-40B4-BE49-F238E27FC236}">
                <a16:creationId xmlns:a16="http://schemas.microsoft.com/office/drawing/2014/main" xmlns="" id="{BEE4B1E7-939F-429F-9A39-1778E0C6BA0C}"/>
              </a:ext>
            </a:extLst>
          </p:cNvPr>
          <p:cNvSpPr/>
          <p:nvPr/>
        </p:nvSpPr>
        <p:spPr>
          <a:xfrm>
            <a:off x="873671" y="1606855"/>
            <a:ext cx="9165138" cy="584775"/>
          </a:xfrm>
          <a:prstGeom prst="rect">
            <a:avLst/>
          </a:prstGeom>
          <a:ln>
            <a:solidFill>
              <a:schemeClr val="accent2"/>
            </a:solidFill>
          </a:ln>
        </p:spPr>
        <p:txBody>
          <a:bodyPr wrap="none">
            <a:spAutoFit/>
          </a:bodyPr>
          <a:lstStyle/>
          <a:p>
            <a:r>
              <a:rPr lang="en-US" sz="3200" b="1" dirty="0" err="1">
                <a:solidFill>
                  <a:srgbClr val="ED6A00"/>
                </a:solidFill>
                <a:latin typeface="Calibri" pitchFamily="34" charset="0"/>
              </a:rPr>
              <a:t>Vanaf</a:t>
            </a:r>
            <a:r>
              <a:rPr lang="en-US" sz="3200" b="1" dirty="0">
                <a:solidFill>
                  <a:srgbClr val="ED6A00"/>
                </a:solidFill>
                <a:latin typeface="Calibri" pitchFamily="34" charset="0"/>
              </a:rPr>
              <a:t> </a:t>
            </a:r>
            <a:r>
              <a:rPr lang="en-US" sz="3200" b="1" dirty="0" err="1">
                <a:solidFill>
                  <a:srgbClr val="ED6A00"/>
                </a:solidFill>
                <a:latin typeface="Calibri" pitchFamily="34" charset="0"/>
              </a:rPr>
              <a:t>april</a:t>
            </a:r>
            <a:r>
              <a:rPr lang="en-US" sz="3200" b="1" dirty="0">
                <a:solidFill>
                  <a:srgbClr val="ED6A00"/>
                </a:solidFill>
                <a:latin typeface="Calibri" pitchFamily="34" charset="0"/>
              </a:rPr>
              <a:t> 2018 </a:t>
            </a:r>
            <a:r>
              <a:rPr lang="en-US" sz="3200" b="1" dirty="0" err="1">
                <a:solidFill>
                  <a:srgbClr val="ED6A00"/>
                </a:solidFill>
                <a:latin typeface="Calibri" pitchFamily="34" charset="0"/>
              </a:rPr>
              <a:t>evaluatie</a:t>
            </a:r>
            <a:r>
              <a:rPr lang="en-US" sz="3200" b="1" dirty="0">
                <a:solidFill>
                  <a:srgbClr val="ED6A00"/>
                </a:solidFill>
                <a:latin typeface="Calibri" pitchFamily="34" charset="0"/>
              </a:rPr>
              <a:t> met </a:t>
            </a:r>
            <a:r>
              <a:rPr lang="en-US" sz="3200" b="1" dirty="0" err="1">
                <a:solidFill>
                  <a:srgbClr val="ED6A00"/>
                </a:solidFill>
                <a:latin typeface="Calibri" pitchFamily="34" charset="0"/>
              </a:rPr>
              <a:t>besturen</a:t>
            </a:r>
            <a:r>
              <a:rPr lang="en-US" sz="3200" b="1" dirty="0">
                <a:solidFill>
                  <a:srgbClr val="ED6A00"/>
                </a:solidFill>
                <a:latin typeface="Calibri" pitchFamily="34" charset="0"/>
              </a:rPr>
              <a:t> en </a:t>
            </a:r>
            <a:r>
              <a:rPr lang="en-US" sz="3200" b="1" dirty="0" err="1">
                <a:solidFill>
                  <a:srgbClr val="ED6A00"/>
                </a:solidFill>
                <a:latin typeface="Calibri" pitchFamily="34" charset="0"/>
              </a:rPr>
              <a:t>werkveld</a:t>
            </a:r>
            <a:endParaRPr lang="nl-NL" b="1" dirty="0">
              <a:solidFill>
                <a:srgbClr val="ED6A00"/>
              </a:solidFill>
            </a:endParaRPr>
          </a:p>
        </p:txBody>
      </p:sp>
      <p:sp>
        <p:nvSpPr>
          <p:cNvPr id="13" name="Rechthoek 12">
            <a:extLst>
              <a:ext uri="{FF2B5EF4-FFF2-40B4-BE49-F238E27FC236}">
                <a16:creationId xmlns:a16="http://schemas.microsoft.com/office/drawing/2014/main" xmlns="" id="{7AC5F354-FBD5-4347-8630-CEC6010EB79C}"/>
              </a:ext>
            </a:extLst>
          </p:cNvPr>
          <p:cNvSpPr/>
          <p:nvPr/>
        </p:nvSpPr>
        <p:spPr>
          <a:xfrm>
            <a:off x="356243" y="2373108"/>
            <a:ext cx="10284823" cy="4334520"/>
          </a:xfrm>
          <a:prstGeom prst="rect">
            <a:avLst/>
          </a:prstGeom>
        </p:spPr>
        <p:txBody>
          <a:bodyPr wrap="square">
            <a:spAutoFit/>
          </a:bodyPr>
          <a:lstStyle/>
          <a:p>
            <a:r>
              <a:rPr lang="en-US" sz="3200" b="1" dirty="0">
                <a:solidFill>
                  <a:prstClr val="black"/>
                </a:solidFill>
                <a:latin typeface="Calibri" pitchFamily="34" charset="0"/>
              </a:rPr>
              <a:t>     </a:t>
            </a:r>
            <a:r>
              <a:rPr lang="en-US" sz="3200" b="1" dirty="0" err="1">
                <a:solidFill>
                  <a:prstClr val="black"/>
                </a:solidFill>
                <a:latin typeface="Calibri" pitchFamily="34" charset="0"/>
              </a:rPr>
              <a:t>Generale</a:t>
            </a:r>
            <a:r>
              <a:rPr lang="en-US" sz="3200" b="1" dirty="0">
                <a:solidFill>
                  <a:prstClr val="black"/>
                </a:solidFill>
                <a:latin typeface="Calibri" pitchFamily="34" charset="0"/>
              </a:rPr>
              <a:t> </a:t>
            </a:r>
            <a:r>
              <a:rPr lang="en-US" sz="3200" b="1" dirty="0" err="1">
                <a:solidFill>
                  <a:prstClr val="black"/>
                </a:solidFill>
                <a:latin typeface="Calibri" pitchFamily="34" charset="0"/>
              </a:rPr>
              <a:t>conclusie</a:t>
            </a:r>
            <a:r>
              <a:rPr lang="en-US" sz="3200" b="1" dirty="0">
                <a:solidFill>
                  <a:prstClr val="black"/>
                </a:solidFill>
                <a:latin typeface="Calibri" pitchFamily="34" charset="0"/>
              </a:rPr>
              <a:t>:</a:t>
            </a:r>
          </a:p>
          <a:p>
            <a:pPr marL="742950" lvl="1" indent="-285750">
              <a:spcBef>
                <a:spcPts val="200"/>
              </a:spcBef>
              <a:spcAft>
                <a:spcPts val="0"/>
              </a:spcAft>
              <a:buFont typeface="Symbol" panose="05050102010706020507" pitchFamily="18" charset="2"/>
              <a:buChar char="-"/>
              <a:tabLst>
                <a:tab pos="482600" algn="l"/>
              </a:tabLst>
            </a:pPr>
            <a:r>
              <a:rPr lang="nl-NL" b="1" dirty="0">
                <a:latin typeface="Calibri" panose="020F0502020204030204" pitchFamily="34" charset="0"/>
                <a:ea typeface="Calibri" panose="020F0502020204030204" pitchFamily="34" charset="0"/>
                <a:cs typeface="Arial" panose="020B0604020202020204" pitchFamily="34" charset="0"/>
              </a:rPr>
              <a:t>handhaven huidige koers, richting en hoofdlijnen</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0"/>
              </a:spcAft>
              <a:buFont typeface="Symbol" panose="05050102010706020507" pitchFamily="18" charset="2"/>
              <a:buChar char="-"/>
              <a:tabLst>
                <a:tab pos="482600" algn="l"/>
              </a:tabLst>
            </a:pPr>
            <a:r>
              <a:rPr lang="nl-NL" b="1" dirty="0">
                <a:latin typeface="Calibri" panose="020F0502020204030204" pitchFamily="34" charset="0"/>
                <a:ea typeface="Calibri" panose="020F0502020204030204" pitchFamily="34" charset="0"/>
                <a:cs typeface="Arial" panose="020B0604020202020204" pitchFamily="34" charset="0"/>
              </a:rPr>
              <a:t>te vroeg om de solidariteit los te laten</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0"/>
              </a:spcAft>
              <a:buFont typeface="Symbol" panose="05050102010706020507" pitchFamily="18" charset="2"/>
              <a:buChar char="-"/>
              <a:tabLst>
                <a:tab pos="482600" algn="l"/>
              </a:tabLst>
            </a:pPr>
            <a:r>
              <a:rPr lang="nl-NL" b="1" dirty="0">
                <a:latin typeface="Calibri" panose="020F0502020204030204" pitchFamily="34" charset="0"/>
                <a:ea typeface="Calibri" panose="020F0502020204030204" pitchFamily="34" charset="0"/>
                <a:cs typeface="Arial" panose="020B0604020202020204" pitchFamily="34" charset="0"/>
              </a:rPr>
              <a:t>energie steken in doorontwikkeling en niet in nieuwe koersdiscussies</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verankeren en uitvoeren van reeds gemaakte afspraken voor het sorteren van voldoende effect</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focus op kwaliteit van het collectief</a:t>
            </a:r>
          </a:p>
          <a:p>
            <a:pPr marL="742950" lvl="1" indent="-285750">
              <a:spcBef>
                <a:spcPts val="200"/>
              </a:spcBef>
              <a:spcAft>
                <a:spcPts val="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uitgangspunten van de Regiovisie Onderwijskaart Zuid-Limburg integreren (zo inclusief mogelijk)</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40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doorgaande lijnen en overdracht voorschool-po-vo hebben nadrukkelijk aandacht nodig</a:t>
            </a:r>
            <a:endParaRPr lang="nl-NL" sz="2400" dirty="0">
              <a:latin typeface="Calibri" panose="020F0502020204030204" pitchFamily="34" charset="0"/>
              <a:ea typeface="Calibri" panose="020F0502020204030204" pitchFamily="34" charset="0"/>
            </a:endParaRPr>
          </a:p>
          <a:p>
            <a:pPr marL="742950" lvl="1" indent="-285750">
              <a:spcBef>
                <a:spcPts val="200"/>
              </a:spcBef>
              <a:spcAft>
                <a:spcPts val="40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versterken van de verbinding onderwijs en jeugdhulp</a:t>
            </a:r>
          </a:p>
          <a:p>
            <a:pPr marL="742950" lvl="1" indent="-285750">
              <a:spcBef>
                <a:spcPts val="200"/>
              </a:spcBef>
              <a:spcAft>
                <a:spcPts val="0"/>
              </a:spcAft>
              <a:buFont typeface="Symbol" panose="05050102010706020507" pitchFamily="18" charset="2"/>
              <a:buChar char="-"/>
            </a:pPr>
            <a:r>
              <a:rPr lang="nl-NL" b="1" dirty="0">
                <a:latin typeface="Calibri" panose="020F0502020204030204" pitchFamily="34" charset="0"/>
                <a:ea typeface="Calibri" panose="020F0502020204030204" pitchFamily="34" charset="0"/>
                <a:cs typeface="Arial" panose="020B0604020202020204" pitchFamily="34" charset="0"/>
              </a:rPr>
              <a:t>nauwe samenwerking verbanden PO Zuid-Limburg behouden</a:t>
            </a:r>
          </a:p>
          <a:p>
            <a:pPr marL="285750" indent="-285750">
              <a:buFont typeface="Arial" panose="020B0604020202020204" pitchFamily="34" charset="0"/>
              <a:buChar char="•"/>
            </a:pPr>
            <a:endParaRPr lang="nl-NL" dirty="0"/>
          </a:p>
        </p:txBody>
      </p:sp>
      <p:pic>
        <p:nvPicPr>
          <p:cNvPr id="1028" name="Picture 4" descr="https://www.mansal.nl/wp-content/uploads/2014/12/radertjes.jpg">
            <a:extLst>
              <a:ext uri="{FF2B5EF4-FFF2-40B4-BE49-F238E27FC236}">
                <a16:creationId xmlns:a16="http://schemas.microsoft.com/office/drawing/2014/main" xmlns="" id="{59E9C222-D6D0-42EE-9384-08F93B3D51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6776" y="5603968"/>
            <a:ext cx="2655227" cy="1120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392540"/>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xmlns="" id="{769C8DF6-6465-4294-9544-74DFDDD9D8C1}"/>
              </a:ext>
            </a:extLst>
          </p:cNvPr>
          <p:cNvPicPr>
            <a:picLocks noChangeAspect="1"/>
          </p:cNvPicPr>
          <p:nvPr/>
        </p:nvPicPr>
        <p:blipFill rotWithShape="1">
          <a:blip r:embed="rId2"/>
          <a:srcRect l="14627" r="11088"/>
          <a:stretch/>
        </p:blipFill>
        <p:spPr>
          <a:xfrm>
            <a:off x="165463" y="170297"/>
            <a:ext cx="1358537" cy="1211448"/>
          </a:xfrm>
          <a:prstGeom prst="rect">
            <a:avLst/>
          </a:prstGeom>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643" t="1016" r="10572"/>
          <a:stretch/>
        </p:blipFill>
        <p:spPr bwMode="auto">
          <a:xfrm>
            <a:off x="1257477" y="-1"/>
            <a:ext cx="9704135"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0836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357" r="10572"/>
          <a:stretch/>
        </p:blipFill>
        <p:spPr bwMode="auto">
          <a:xfrm>
            <a:off x="1262743" y="0"/>
            <a:ext cx="96403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11501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xmlns="" id="{8D276924-FAC4-4969-A455-253A93BB49B8}"/>
              </a:ext>
            </a:extLst>
          </p:cNvPr>
          <p:cNvPicPr>
            <a:picLocks noChangeAspect="1"/>
          </p:cNvPicPr>
          <p:nvPr/>
        </p:nvPicPr>
        <p:blipFill>
          <a:blip r:embed="rId2"/>
          <a:stretch>
            <a:fillRect/>
          </a:stretch>
        </p:blipFill>
        <p:spPr>
          <a:xfrm>
            <a:off x="6224315" y="715319"/>
            <a:ext cx="4060508" cy="5789984"/>
          </a:xfrm>
          <a:prstGeom prst="rect">
            <a:avLst/>
          </a:prstGeom>
        </p:spPr>
      </p:pic>
      <p:pic>
        <p:nvPicPr>
          <p:cNvPr id="3" name="Afbeelding 2">
            <a:extLst>
              <a:ext uri="{FF2B5EF4-FFF2-40B4-BE49-F238E27FC236}">
                <a16:creationId xmlns:a16="http://schemas.microsoft.com/office/drawing/2014/main" xmlns="" id="{61F73024-6D00-4E10-B786-B74A24467139}"/>
              </a:ext>
            </a:extLst>
          </p:cNvPr>
          <p:cNvPicPr>
            <a:picLocks noChangeAspect="1"/>
          </p:cNvPicPr>
          <p:nvPr/>
        </p:nvPicPr>
        <p:blipFill>
          <a:blip r:embed="rId3"/>
          <a:stretch>
            <a:fillRect/>
          </a:stretch>
        </p:blipFill>
        <p:spPr>
          <a:xfrm>
            <a:off x="4528459" y="809896"/>
            <a:ext cx="4130113" cy="5695407"/>
          </a:xfrm>
          <a:prstGeom prst="rect">
            <a:avLst/>
          </a:prstGeom>
        </p:spPr>
      </p:pic>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0857" r="30321"/>
          <a:stretch/>
        </p:blipFill>
        <p:spPr bwMode="auto">
          <a:xfrm>
            <a:off x="2786741" y="499035"/>
            <a:ext cx="4145281" cy="6006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993484"/>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1500"/>
                                  </p:stCondLst>
                                  <p:childTnLst>
                                    <p:set>
                                      <p:cBhvr>
                                        <p:cTn id="12" dur="1" fill="hold">
                                          <p:stCondLst>
                                            <p:cond delay="0"/>
                                          </p:stCondLst>
                                        </p:cTn>
                                        <p:tgtEl>
                                          <p:spTgt spid="4098"/>
                                        </p:tgtEl>
                                        <p:attrNameLst>
                                          <p:attrName>style.visibility</p:attrName>
                                        </p:attrNameLst>
                                      </p:cBhvr>
                                      <p:to>
                                        <p:strVal val="visible"/>
                                      </p:to>
                                    </p:set>
                                    <p:anim calcmode="lin" valueType="num">
                                      <p:cBhvr>
                                        <p:cTn id="13" dur="1000" fill="hold"/>
                                        <p:tgtEl>
                                          <p:spTgt spid="4098"/>
                                        </p:tgtEl>
                                        <p:attrNameLst>
                                          <p:attrName>ppt_w</p:attrName>
                                        </p:attrNameLst>
                                      </p:cBhvr>
                                      <p:tavLst>
                                        <p:tav tm="0">
                                          <p:val>
                                            <p:fltVal val="0"/>
                                          </p:val>
                                        </p:tav>
                                        <p:tav tm="100000">
                                          <p:val>
                                            <p:strVal val="#ppt_w"/>
                                          </p:val>
                                        </p:tav>
                                      </p:tavLst>
                                    </p:anim>
                                    <p:anim calcmode="lin" valueType="num">
                                      <p:cBhvr>
                                        <p:cTn id="14" dur="1000" fill="hold"/>
                                        <p:tgtEl>
                                          <p:spTgt spid="4098"/>
                                        </p:tgtEl>
                                        <p:attrNameLst>
                                          <p:attrName>ppt_h</p:attrName>
                                        </p:attrNameLst>
                                      </p:cBhvr>
                                      <p:tavLst>
                                        <p:tav tm="0">
                                          <p:val>
                                            <p:fltVal val="0"/>
                                          </p:val>
                                        </p:tav>
                                        <p:tav tm="100000">
                                          <p:val>
                                            <p:strVal val="#ppt_h"/>
                                          </p:val>
                                        </p:tav>
                                      </p:tavLst>
                                    </p:anim>
                                    <p:anim calcmode="lin" valueType="num">
                                      <p:cBhvr>
                                        <p:cTn id="15" dur="1000" fill="hold"/>
                                        <p:tgtEl>
                                          <p:spTgt spid="4098"/>
                                        </p:tgtEl>
                                        <p:attrNameLst>
                                          <p:attrName>style.rotation</p:attrName>
                                        </p:attrNameLst>
                                      </p:cBhvr>
                                      <p:tavLst>
                                        <p:tav tm="0">
                                          <p:val>
                                            <p:fltVal val="90"/>
                                          </p:val>
                                        </p:tav>
                                        <p:tav tm="100000">
                                          <p:val>
                                            <p:fltVal val="0"/>
                                          </p:val>
                                        </p:tav>
                                      </p:tavLst>
                                    </p:anim>
                                    <p:animEffect transition="in" filter="fade">
                                      <p:cBhvr>
                                        <p:cTn id="16"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79120" y="2711865"/>
            <a:ext cx="11541760" cy="417871"/>
          </a:xfrm>
          <a:prstGeom prst="rect">
            <a:avLst/>
          </a:prstGeom>
        </p:spPr>
        <p:txBody>
          <a:bodyPr wrap="square">
            <a:spAutoFit/>
          </a:bodyPr>
          <a:lstStyle/>
          <a:p>
            <a:pPr>
              <a:lnSpc>
                <a:spcPct val="115000"/>
              </a:lnSpc>
              <a:spcAft>
                <a:spcPts val="0"/>
              </a:spcAft>
            </a:pPr>
            <a:r>
              <a:rPr lang="nl-NL" dirty="0">
                <a:solidFill>
                  <a:prstClr val="black"/>
                </a:solidFill>
                <a:latin typeface="Arial" panose="020B0604020202020204" pitchFamily="34" charset="0"/>
                <a:ea typeface="Times New Roman" panose="02020603050405020304" pitchFamily="18" charset="0"/>
              </a:rPr>
              <a:t> </a:t>
            </a:r>
            <a:endParaRPr lang="nl-NL" sz="2000" dirty="0">
              <a:solidFill>
                <a:prstClr val="black"/>
              </a:solidFill>
              <a:latin typeface="Times New Roman" panose="02020603050405020304" pitchFamily="18" charset="0"/>
              <a:ea typeface="Calibri" panose="020F0502020204030204" pitchFamily="34" charset="0"/>
            </a:endParaRPr>
          </a:p>
        </p:txBody>
      </p:sp>
      <p:sp>
        <p:nvSpPr>
          <p:cNvPr id="5" name="Rechthoek 4"/>
          <p:cNvSpPr/>
          <p:nvPr/>
        </p:nvSpPr>
        <p:spPr>
          <a:xfrm>
            <a:off x="3043833" y="1404720"/>
            <a:ext cx="184731" cy="692049"/>
          </a:xfrm>
          <a:prstGeom prst="rect">
            <a:avLst/>
          </a:prstGeom>
        </p:spPr>
        <p:txBody>
          <a:bodyPr wrap="none">
            <a:spAutoFit/>
          </a:bodyPr>
          <a:lstStyle/>
          <a:p>
            <a:pPr>
              <a:lnSpc>
                <a:spcPct val="115000"/>
              </a:lnSpc>
              <a:spcAft>
                <a:spcPts val="0"/>
              </a:spcAft>
            </a:pPr>
            <a:endParaRPr lang="nl-NL" sz="3600" b="1" dirty="0">
              <a:solidFill>
                <a:srgbClr val="E30048"/>
              </a:solidFill>
              <a:latin typeface="Calibri" pitchFamily="34" charset="0"/>
            </a:endParaRPr>
          </a:p>
        </p:txBody>
      </p:sp>
      <p:grpSp>
        <p:nvGrpSpPr>
          <p:cNvPr id="8" name="Groep 7"/>
          <p:cNvGrpSpPr/>
          <p:nvPr/>
        </p:nvGrpSpPr>
        <p:grpSpPr>
          <a:xfrm>
            <a:off x="-226423" y="-15723"/>
            <a:ext cx="12418423" cy="7069666"/>
            <a:chOff x="0" y="495941"/>
            <a:chExt cx="12192000" cy="6873723"/>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5941"/>
              <a:ext cx="858805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5228"/>
            <a:stretch/>
          </p:blipFill>
          <p:spPr bwMode="auto">
            <a:xfrm>
              <a:off x="8588058" y="495941"/>
              <a:ext cx="212741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5228" r="15462"/>
            <a:stretch/>
          </p:blipFill>
          <p:spPr bwMode="auto">
            <a:xfrm>
              <a:off x="10671184" y="495941"/>
              <a:ext cx="1520816" cy="6873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84703218"/>
      </p:ext>
    </p:extLst>
  </p:cSld>
  <p:clrMapOvr>
    <a:masterClrMapping/>
  </p:clrMapOvr>
  <mc:AlternateContent xmlns:mc="http://schemas.openxmlformats.org/markup-compatibility/2006" xmlns:p14="http://schemas.microsoft.com/office/powerpoint/2010/main">
    <mc:Choice Requires="p14">
      <p:transition spd="slow" p14:dur="1750">
        <p:push/>
      </p:transition>
    </mc:Choice>
    <mc:Fallback xmlns="">
      <p:transition spd="slow">
        <p:push/>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ABB9C4FE-0BE4-40FD-8AC7-40511E9DCBF6}"/>
              </a:ext>
            </a:extLst>
          </p:cNvPr>
          <p:cNvSpPr>
            <a:spLocks noGrp="1"/>
          </p:cNvSpPr>
          <p:nvPr>
            <p:ph idx="1"/>
          </p:nvPr>
        </p:nvSpPr>
        <p:spPr>
          <a:xfrm>
            <a:off x="855618" y="618300"/>
            <a:ext cx="10648405" cy="4351338"/>
          </a:xfrm>
        </p:spPr>
        <p:txBody>
          <a:bodyPr/>
          <a:lstStyle/>
          <a:p>
            <a:pPr marL="0" indent="0">
              <a:buNone/>
            </a:pPr>
            <a:r>
              <a:rPr lang="nl-NL" sz="4000" b="1" dirty="0">
                <a:solidFill>
                  <a:srgbClr val="2CB3EA"/>
                </a:solidFill>
              </a:rPr>
              <a:t>Focus:</a:t>
            </a:r>
          </a:p>
          <a:p>
            <a:pPr marL="0" indent="0">
              <a:buNone/>
            </a:pPr>
            <a:endParaRPr lang="nl-NL" dirty="0">
              <a:solidFill>
                <a:srgbClr val="2CB3EA"/>
              </a:solidFill>
            </a:endParaRPr>
          </a:p>
          <a:p>
            <a:pPr marL="514350" lvl="0" indent="-514350">
              <a:buAutoNum type="arabicPeriod"/>
            </a:pPr>
            <a:r>
              <a:rPr lang="nl-NL" sz="2400" b="1" dirty="0"/>
              <a:t>Doen wat is afgesproken en volledige implementatie </a:t>
            </a:r>
            <a:r>
              <a:rPr lang="nl-NL" dirty="0"/>
              <a:t/>
            </a:r>
            <a:br>
              <a:rPr lang="nl-NL" dirty="0"/>
            </a:br>
            <a:r>
              <a:rPr lang="nl-NL" sz="1600" dirty="0"/>
              <a:t>doorontwikkeling, verankering en uitvoering van gemaakte afspraken door teams, scholen en schoolbesturen</a:t>
            </a:r>
            <a:br>
              <a:rPr lang="nl-NL" sz="1600" dirty="0"/>
            </a:br>
            <a:endParaRPr lang="nl-NL" sz="2400" dirty="0"/>
          </a:p>
          <a:p>
            <a:pPr marL="514350" lvl="0" indent="-514350">
              <a:buAutoNum type="arabicPeriod"/>
            </a:pPr>
            <a:r>
              <a:rPr lang="nl-NL" sz="2400" b="1" dirty="0"/>
              <a:t>Integrale aanpak tussen onderwijs en gemeenten </a:t>
            </a:r>
            <a:r>
              <a:rPr lang="nl-NL" dirty="0"/>
              <a:t/>
            </a:r>
            <a:br>
              <a:rPr lang="nl-NL" dirty="0"/>
            </a:br>
            <a:r>
              <a:rPr lang="nl-NL" sz="1600" dirty="0"/>
              <a:t>totale ondersteuning voor de jeugd in samenhang organiseren (inclusief verdere operationalisering van knooppunten)</a:t>
            </a:r>
            <a:br>
              <a:rPr lang="nl-NL" sz="1600" dirty="0"/>
            </a:br>
            <a:endParaRPr lang="nl-NL" sz="1600" dirty="0"/>
          </a:p>
          <a:p>
            <a:pPr marL="514350" lvl="0" indent="-514350">
              <a:buAutoNum type="arabicPeriod"/>
            </a:pPr>
            <a:r>
              <a:rPr lang="nl-NL" sz="2400" b="1" dirty="0"/>
              <a:t>Zo inclusief mogelijk: vindplaats als werkplaats </a:t>
            </a:r>
            <a:r>
              <a:rPr lang="nl-NL" b="1" dirty="0"/>
              <a:t/>
            </a:r>
            <a:br>
              <a:rPr lang="nl-NL" b="1" dirty="0"/>
            </a:br>
            <a:r>
              <a:rPr lang="nl-NL" sz="1600" dirty="0"/>
              <a:t>maatwerk ouders, kind, leerkracht, school</a:t>
            </a:r>
          </a:p>
          <a:p>
            <a:endParaRPr lang="nl-NL" dirty="0"/>
          </a:p>
        </p:txBody>
      </p:sp>
      <p:pic>
        <p:nvPicPr>
          <p:cNvPr id="4" name="Afbeelding 1">
            <a:extLst>
              <a:ext uri="{FF2B5EF4-FFF2-40B4-BE49-F238E27FC236}">
                <a16:creationId xmlns:a16="http://schemas.microsoft.com/office/drawing/2014/main" xmlns="" id="{D4A74C2C-5AB5-43E3-9711-D10C8D1ABA0F}"/>
              </a:ext>
            </a:extLst>
          </p:cNvPr>
          <p:cNvPicPr>
            <a:picLocks noChangeAspect="1"/>
          </p:cNvPicPr>
          <p:nvPr/>
        </p:nvPicPr>
        <p:blipFill>
          <a:blip r:embed="rId2"/>
          <a:srcRect/>
          <a:stretch>
            <a:fillRect/>
          </a:stretch>
        </p:blipFill>
        <p:spPr bwMode="auto">
          <a:xfrm>
            <a:off x="9794746" y="133586"/>
            <a:ext cx="2174875" cy="1397000"/>
          </a:xfrm>
          <a:prstGeom prst="rect">
            <a:avLst/>
          </a:prstGeom>
          <a:noFill/>
          <a:ln w="9525">
            <a:noFill/>
            <a:miter lim="800000"/>
            <a:headEnd/>
            <a:tailEnd/>
          </a:ln>
        </p:spPr>
      </p:pic>
      <p:pic>
        <p:nvPicPr>
          <p:cNvPr id="7" name="Picture 4" descr="https://www.mansal.nl/wp-content/uploads/2014/12/radertjes.jpg">
            <a:extLst>
              <a:ext uri="{FF2B5EF4-FFF2-40B4-BE49-F238E27FC236}">
                <a16:creationId xmlns:a16="http://schemas.microsoft.com/office/drawing/2014/main" xmlns="" id="{63A92C17-BB23-4582-B6E2-82BDEADCB9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385" y="4538962"/>
            <a:ext cx="5495636" cy="2319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26297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1"/>
          <p:cNvPicPr>
            <a:picLocks noChangeAspect="1"/>
          </p:cNvPicPr>
          <p:nvPr/>
        </p:nvPicPr>
        <p:blipFill>
          <a:blip r:embed="rId2"/>
          <a:srcRect/>
          <a:stretch>
            <a:fillRect/>
          </a:stretch>
        </p:blipFill>
        <p:spPr bwMode="auto">
          <a:xfrm>
            <a:off x="10017128" y="112589"/>
            <a:ext cx="2174875" cy="1397000"/>
          </a:xfrm>
          <a:prstGeom prst="rect">
            <a:avLst/>
          </a:prstGeom>
          <a:noFill/>
          <a:ln w="9525">
            <a:noFill/>
            <a:miter lim="800000"/>
            <a:headEnd/>
            <a:tailEnd/>
          </a:ln>
        </p:spPr>
      </p:pic>
      <p:sp>
        <p:nvSpPr>
          <p:cNvPr id="4" name="Rechthoek 3">
            <a:extLst>
              <a:ext uri="{FF2B5EF4-FFF2-40B4-BE49-F238E27FC236}">
                <a16:creationId xmlns:a16="http://schemas.microsoft.com/office/drawing/2014/main" xmlns="" id="{27C62E21-094A-4B49-B41E-1C6D0836146B}"/>
              </a:ext>
            </a:extLst>
          </p:cNvPr>
          <p:cNvSpPr/>
          <p:nvPr/>
        </p:nvSpPr>
        <p:spPr>
          <a:xfrm>
            <a:off x="267854" y="1585801"/>
            <a:ext cx="11924146" cy="4278094"/>
          </a:xfrm>
          <a:prstGeom prst="rect">
            <a:avLst/>
          </a:prstGeom>
        </p:spPr>
        <p:txBody>
          <a:bodyPr wrap="square">
            <a:spAutoFit/>
          </a:bodyPr>
          <a:lstStyle/>
          <a:p>
            <a:pPr marL="914400" lvl="1" indent="-457200">
              <a:spcAft>
                <a:spcPts val="0"/>
              </a:spcAft>
              <a:buFont typeface="+mj-lt"/>
              <a:buAutoNum type="arabicPeriod"/>
            </a:pPr>
            <a:r>
              <a:rPr lang="nl-NL" sz="2400" b="1" dirty="0">
                <a:latin typeface="Calibri" panose="020F0502020204030204" pitchFamily="34" charset="0"/>
                <a:ea typeface="Calibri" panose="020F0502020204030204" pitchFamily="34" charset="0"/>
                <a:cs typeface="Arial" panose="020B0604020202020204" pitchFamily="34" charset="0"/>
              </a:rPr>
              <a:t>Basis op orde</a:t>
            </a:r>
            <a:br>
              <a:rPr lang="nl-NL" sz="2400" b="1" dirty="0">
                <a:latin typeface="Calibri" panose="020F0502020204030204" pitchFamily="34" charset="0"/>
                <a:ea typeface="Calibri" panose="020F0502020204030204" pitchFamily="34" charset="0"/>
                <a:cs typeface="Arial" panose="020B0604020202020204" pitchFamily="34" charset="0"/>
              </a:rPr>
            </a:br>
            <a:endParaRPr lang="nl-NL" sz="2400" b="1" dirty="0">
              <a:latin typeface="Calibri" panose="020F0502020204030204" pitchFamily="34" charset="0"/>
              <a:ea typeface="Calibri" panose="020F0502020204030204" pitchFamily="34" charset="0"/>
              <a:cs typeface="Arial" panose="020B0604020202020204" pitchFamily="34" charset="0"/>
            </a:endParaRPr>
          </a:p>
          <a:p>
            <a:pPr marL="914400" lvl="1" indent="-457200">
              <a:spcAft>
                <a:spcPts val="0"/>
              </a:spcAft>
              <a:buFont typeface="+mj-lt"/>
              <a:buAutoNum type="arabicPeriod"/>
            </a:pPr>
            <a:r>
              <a:rPr lang="nl-NL" sz="2400" b="1" dirty="0">
                <a:latin typeface="Calibri" panose="020F0502020204030204" pitchFamily="34" charset="0"/>
                <a:ea typeface="Calibri" panose="020F0502020204030204" pitchFamily="34" charset="0"/>
                <a:cs typeface="Arial" panose="020B0604020202020204" pitchFamily="34" charset="0"/>
              </a:rPr>
              <a:t>Onderwijs-zorgarrangementen collectief </a:t>
            </a:r>
            <a:br>
              <a:rPr lang="nl-NL" sz="2400" b="1" dirty="0">
                <a:latin typeface="Calibri" panose="020F0502020204030204" pitchFamily="34" charset="0"/>
                <a:ea typeface="Calibri" panose="020F0502020204030204" pitchFamily="34" charset="0"/>
                <a:cs typeface="Arial" panose="020B0604020202020204" pitchFamily="34" charset="0"/>
              </a:rPr>
            </a:br>
            <a:r>
              <a:rPr lang="nl-NL" b="1" dirty="0" err="1">
                <a:latin typeface="Calibri" panose="020F0502020204030204" pitchFamily="34" charset="0"/>
                <a:ea typeface="Calibri" panose="020F0502020204030204" pitchFamily="34" charset="0"/>
                <a:cs typeface="Arial" panose="020B0604020202020204" pitchFamily="34" charset="0"/>
              </a:rPr>
              <a:t>doelgroeparrangementen</a:t>
            </a:r>
            <a:r>
              <a:rPr lang="nl-NL" b="1" dirty="0">
                <a:latin typeface="Calibri" panose="020F0502020204030204" pitchFamily="34" charset="0"/>
                <a:ea typeface="Calibri" panose="020F0502020204030204" pitchFamily="34" charset="0"/>
                <a:cs typeface="Arial" panose="020B0604020202020204" pitchFamily="34" charset="0"/>
              </a:rPr>
              <a:t> in niveau 5, residentieel, instroom vanuit zorg naar onderwijs (bv MKD/KDC)</a:t>
            </a:r>
            <a:br>
              <a:rPr lang="nl-NL" b="1" dirty="0">
                <a:latin typeface="Calibri" panose="020F0502020204030204" pitchFamily="34" charset="0"/>
                <a:ea typeface="Calibri" panose="020F0502020204030204" pitchFamily="34" charset="0"/>
                <a:cs typeface="Arial" panose="020B0604020202020204" pitchFamily="34" charset="0"/>
              </a:rPr>
            </a:br>
            <a:endParaRPr lang="nl-NL" b="1" dirty="0">
              <a:latin typeface="Calibri" panose="020F0502020204030204" pitchFamily="34" charset="0"/>
              <a:ea typeface="Calibri" panose="020F0502020204030204" pitchFamily="34" charset="0"/>
              <a:cs typeface="Arial" panose="020B0604020202020204" pitchFamily="34" charset="0"/>
            </a:endParaRPr>
          </a:p>
          <a:p>
            <a:pPr marL="914400" lvl="1" indent="-457200">
              <a:spcAft>
                <a:spcPts val="0"/>
              </a:spcAft>
              <a:buFont typeface="+mj-lt"/>
              <a:buAutoNum type="arabicPeriod"/>
            </a:pPr>
            <a:r>
              <a:rPr lang="nl-NL" sz="2400" b="1" dirty="0">
                <a:latin typeface="Calibri" panose="020F0502020204030204" pitchFamily="34" charset="0"/>
                <a:ea typeface="Calibri" panose="020F0502020204030204" pitchFamily="34" charset="0"/>
                <a:cs typeface="Arial" panose="020B0604020202020204" pitchFamily="34" charset="0"/>
              </a:rPr>
              <a:t>Onderwijs-zorgarrangementen individueel</a:t>
            </a:r>
            <a:endParaRPr lang="nl-NL" sz="2400" b="1" dirty="0">
              <a:latin typeface="Calibri" panose="020F0502020204030204" pitchFamily="34" charset="0"/>
              <a:ea typeface="Calibri" panose="020F0502020204030204" pitchFamily="34" charset="0"/>
            </a:endParaRPr>
          </a:p>
          <a:p>
            <a:pPr lvl="1">
              <a:spcAft>
                <a:spcPts val="0"/>
              </a:spcAft>
            </a:pPr>
            <a:endParaRPr lang="nl-NL" sz="2400" b="1" dirty="0">
              <a:latin typeface="Calibri" panose="020F0502020204030204" pitchFamily="34" charset="0"/>
              <a:ea typeface="Calibri" panose="020F0502020204030204" pitchFamily="34" charset="0"/>
              <a:cs typeface="Arial" panose="020B0604020202020204" pitchFamily="34" charset="0"/>
            </a:endParaRPr>
          </a:p>
          <a:p>
            <a:pPr lvl="1">
              <a:spcAft>
                <a:spcPts val="0"/>
              </a:spcAft>
            </a:pPr>
            <a:r>
              <a:rPr lang="nl-NL" sz="3200" b="1" dirty="0">
                <a:solidFill>
                  <a:srgbClr val="00B050"/>
                </a:solidFill>
                <a:latin typeface="Calibri" panose="020F0502020204030204" pitchFamily="34" charset="0"/>
                <a:ea typeface="Calibri" panose="020F0502020204030204" pitchFamily="34" charset="0"/>
                <a:cs typeface="Arial" panose="020B0604020202020204" pitchFamily="34" charset="0"/>
              </a:rPr>
              <a:t>KNOOPPUNT</a:t>
            </a:r>
          </a:p>
          <a:p>
            <a:pPr lvl="1">
              <a:spcAft>
                <a:spcPts val="0"/>
              </a:spcAft>
            </a:pPr>
            <a:r>
              <a:rPr lang="nl-NL" sz="2800" b="1" dirty="0">
                <a:solidFill>
                  <a:srgbClr val="00B050"/>
                </a:solidFill>
                <a:latin typeface="Calibri" panose="020F0502020204030204" pitchFamily="34" charset="0"/>
                <a:ea typeface="Calibri" panose="020F0502020204030204" pitchFamily="34" charset="0"/>
                <a:cs typeface="Arial" panose="020B0604020202020204" pitchFamily="34" charset="0"/>
              </a:rPr>
              <a:t>-</a:t>
            </a:r>
            <a:r>
              <a:rPr lang="nl-NL" sz="2800" b="1" dirty="0">
                <a:solidFill>
                  <a:srgbClr val="ED6A00"/>
                </a:solidFill>
                <a:latin typeface="Calibri" panose="020F0502020204030204" pitchFamily="34" charset="0"/>
                <a:ea typeface="Calibri" panose="020F0502020204030204" pitchFamily="34" charset="0"/>
                <a:cs typeface="Arial" panose="020B0604020202020204" pitchFamily="34" charset="0"/>
              </a:rPr>
              <a:t> </a:t>
            </a:r>
            <a:r>
              <a:rPr lang="nl-NL" sz="2400" b="1" dirty="0">
                <a:latin typeface="Calibri" panose="020F0502020204030204" pitchFamily="34" charset="0"/>
                <a:ea typeface="Calibri" panose="020F0502020204030204" pitchFamily="34" charset="0"/>
                <a:cs typeface="Arial" panose="020B0604020202020204" pitchFamily="34" charset="0"/>
              </a:rPr>
              <a:t>is het instrument </a:t>
            </a:r>
          </a:p>
          <a:p>
            <a:pPr lvl="1">
              <a:spcAft>
                <a:spcPts val="0"/>
              </a:spcAft>
            </a:pPr>
            <a:r>
              <a:rPr lang="nl-NL" sz="2800" b="1" dirty="0">
                <a:solidFill>
                  <a:srgbClr val="00B050"/>
                </a:solidFill>
                <a:latin typeface="Calibri" panose="020F0502020204030204" pitchFamily="34" charset="0"/>
                <a:ea typeface="Calibri" panose="020F0502020204030204" pitchFamily="34" charset="0"/>
                <a:cs typeface="Arial" panose="020B0604020202020204" pitchFamily="34" charset="0"/>
              </a:rPr>
              <a:t>-</a:t>
            </a:r>
            <a:r>
              <a:rPr lang="nl-NL" sz="2400" b="1" dirty="0">
                <a:latin typeface="Calibri" panose="020F0502020204030204" pitchFamily="34" charset="0"/>
                <a:ea typeface="Calibri" panose="020F0502020204030204" pitchFamily="34" charset="0"/>
                <a:cs typeface="Arial" panose="020B0604020202020204" pitchFamily="34" charset="0"/>
              </a:rPr>
              <a:t> om deze drie pijlers </a:t>
            </a:r>
          </a:p>
          <a:p>
            <a:pPr lvl="1">
              <a:spcAft>
                <a:spcPts val="0"/>
              </a:spcAft>
            </a:pPr>
            <a:r>
              <a:rPr lang="nl-NL" sz="2800" b="1" dirty="0">
                <a:solidFill>
                  <a:srgbClr val="00B050"/>
                </a:solidFill>
                <a:latin typeface="Calibri" panose="020F0502020204030204" pitchFamily="34" charset="0"/>
                <a:ea typeface="Calibri" panose="020F0502020204030204" pitchFamily="34" charset="0"/>
                <a:cs typeface="Arial" panose="020B0604020202020204" pitchFamily="34" charset="0"/>
              </a:rPr>
              <a:t>-</a:t>
            </a:r>
            <a:r>
              <a:rPr lang="nl-NL" sz="2400" b="1" dirty="0">
                <a:latin typeface="Calibri" panose="020F0502020204030204" pitchFamily="34" charset="0"/>
                <a:ea typeface="Calibri" panose="020F0502020204030204" pitchFamily="34" charset="0"/>
                <a:cs typeface="Arial" panose="020B0604020202020204" pitchFamily="34" charset="0"/>
              </a:rPr>
              <a:t> aan elkaar te knopen</a:t>
            </a:r>
            <a:endParaRPr lang="nl-NL" sz="2400" dirty="0">
              <a:latin typeface="Calibri" panose="020F0502020204030204" pitchFamily="34" charset="0"/>
              <a:ea typeface="Calibri" panose="020F0502020204030204" pitchFamily="34" charset="0"/>
            </a:endParaRPr>
          </a:p>
        </p:txBody>
      </p:sp>
      <p:sp>
        <p:nvSpPr>
          <p:cNvPr id="2" name="Rechthoek 1">
            <a:extLst>
              <a:ext uri="{FF2B5EF4-FFF2-40B4-BE49-F238E27FC236}">
                <a16:creationId xmlns:a16="http://schemas.microsoft.com/office/drawing/2014/main" xmlns="" id="{FBDC1AE4-BE43-4C79-B6CE-395D836BCE8D}"/>
              </a:ext>
            </a:extLst>
          </p:cNvPr>
          <p:cNvSpPr/>
          <p:nvPr/>
        </p:nvSpPr>
        <p:spPr>
          <a:xfrm>
            <a:off x="624405" y="622700"/>
            <a:ext cx="7508979" cy="707886"/>
          </a:xfrm>
          <a:prstGeom prst="rect">
            <a:avLst/>
          </a:prstGeom>
        </p:spPr>
        <p:txBody>
          <a:bodyPr wrap="none">
            <a:spAutoFit/>
          </a:bodyPr>
          <a:lstStyle/>
          <a:p>
            <a:pPr algn="r" fontAlgn="auto">
              <a:spcAft>
                <a:spcPts val="0"/>
              </a:spcAft>
              <a:defRPr/>
            </a:pPr>
            <a:r>
              <a:rPr lang="nl-NL" sz="4000" b="1" dirty="0">
                <a:solidFill>
                  <a:srgbClr val="00B0F0"/>
                </a:solidFill>
                <a:latin typeface="Calibri"/>
              </a:rPr>
              <a:t>Pijlers nieuwe ondersteuningsplan</a:t>
            </a:r>
          </a:p>
        </p:txBody>
      </p:sp>
      <p:grpSp>
        <p:nvGrpSpPr>
          <p:cNvPr id="5" name="Groep 4">
            <a:extLst>
              <a:ext uri="{FF2B5EF4-FFF2-40B4-BE49-F238E27FC236}">
                <a16:creationId xmlns:a16="http://schemas.microsoft.com/office/drawing/2014/main" xmlns="" id="{823E6889-5849-45C5-AEB0-E91A5D86C396}"/>
              </a:ext>
            </a:extLst>
          </p:cNvPr>
          <p:cNvGrpSpPr/>
          <p:nvPr/>
        </p:nvGrpSpPr>
        <p:grpSpPr>
          <a:xfrm>
            <a:off x="5782494" y="2072640"/>
            <a:ext cx="6409509" cy="5290904"/>
            <a:chOff x="4858327" y="-1"/>
            <a:chExt cx="7176657" cy="5581844"/>
          </a:xfrm>
        </p:grpSpPr>
        <p:pic>
          <p:nvPicPr>
            <p:cNvPr id="2050" name="Picture 2" descr="Gerelateerde afbeelding">
              <a:extLst>
                <a:ext uri="{FF2B5EF4-FFF2-40B4-BE49-F238E27FC236}">
                  <a16:creationId xmlns:a16="http://schemas.microsoft.com/office/drawing/2014/main" xmlns="" id="{4CCF243D-0257-4FD5-8AF9-1D502D1650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327" y="-1"/>
              <a:ext cx="7176657" cy="5581844"/>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xmlns="" id="{BC7D9925-FA2E-4493-A520-1C0BD218BBAE}"/>
                </a:ext>
              </a:extLst>
            </p:cNvPr>
            <p:cNvSpPr txBox="1"/>
            <p:nvPr/>
          </p:nvSpPr>
          <p:spPr>
            <a:xfrm>
              <a:off x="7813977" y="1546424"/>
              <a:ext cx="757368" cy="779282"/>
            </a:xfrm>
            <a:prstGeom prst="rect">
              <a:avLst/>
            </a:prstGeom>
            <a:solidFill>
              <a:srgbClr val="426EBD"/>
            </a:solidFill>
          </p:spPr>
          <p:txBody>
            <a:bodyPr wrap="square" rtlCol="0">
              <a:spAutoFit/>
            </a:bodyPr>
            <a:lstStyle/>
            <a:p>
              <a:pPr algn="ctr"/>
              <a:r>
                <a:rPr lang="nl-NL" sz="1400" b="1" dirty="0">
                  <a:solidFill>
                    <a:schemeClr val="bg1"/>
                  </a:solidFill>
                  <a:latin typeface="+mn-lt"/>
                </a:rPr>
                <a:t>Basis op orde</a:t>
              </a:r>
            </a:p>
          </p:txBody>
        </p:sp>
        <p:sp>
          <p:nvSpPr>
            <p:cNvPr id="8" name="Tekstvak 7">
              <a:extLst>
                <a:ext uri="{FF2B5EF4-FFF2-40B4-BE49-F238E27FC236}">
                  <a16:creationId xmlns:a16="http://schemas.microsoft.com/office/drawing/2014/main" xmlns="" id="{213B661B-EE06-4F3C-8A77-51307B1740A0}"/>
                </a:ext>
              </a:extLst>
            </p:cNvPr>
            <p:cNvSpPr txBox="1"/>
            <p:nvPr/>
          </p:nvSpPr>
          <p:spPr>
            <a:xfrm>
              <a:off x="6882824" y="2857042"/>
              <a:ext cx="1122223" cy="551991"/>
            </a:xfrm>
            <a:prstGeom prst="rect">
              <a:avLst/>
            </a:prstGeom>
            <a:solidFill>
              <a:srgbClr val="22D946"/>
            </a:solidFill>
          </p:spPr>
          <p:txBody>
            <a:bodyPr wrap="square" rtlCol="0">
              <a:spAutoFit/>
            </a:bodyPr>
            <a:lstStyle/>
            <a:p>
              <a:pPr algn="ctr"/>
              <a:r>
                <a:rPr lang="nl-NL" sz="1400" b="1" dirty="0">
                  <a:solidFill>
                    <a:schemeClr val="bg1"/>
                  </a:solidFill>
                  <a:latin typeface="+mn-lt"/>
                </a:rPr>
                <a:t>Knoop</a:t>
              </a:r>
              <a:br>
                <a:rPr lang="nl-NL" sz="1400" b="1" dirty="0">
                  <a:solidFill>
                    <a:schemeClr val="bg1"/>
                  </a:solidFill>
                  <a:latin typeface="+mn-lt"/>
                </a:rPr>
              </a:br>
              <a:r>
                <a:rPr lang="nl-NL" sz="1400" b="1" dirty="0">
                  <a:solidFill>
                    <a:schemeClr val="bg1"/>
                  </a:solidFill>
                  <a:latin typeface="+mn-lt"/>
                </a:rPr>
                <a:t>punt</a:t>
              </a:r>
            </a:p>
          </p:txBody>
        </p:sp>
        <p:sp>
          <p:nvSpPr>
            <p:cNvPr id="9" name="Tekstvak 8">
              <a:extLst>
                <a:ext uri="{FF2B5EF4-FFF2-40B4-BE49-F238E27FC236}">
                  <a16:creationId xmlns:a16="http://schemas.microsoft.com/office/drawing/2014/main" xmlns="" id="{A4C48981-D677-48C7-ABBE-14C1A7181A7E}"/>
                </a:ext>
              </a:extLst>
            </p:cNvPr>
            <p:cNvSpPr txBox="1"/>
            <p:nvPr/>
          </p:nvSpPr>
          <p:spPr>
            <a:xfrm>
              <a:off x="9102438" y="3118652"/>
              <a:ext cx="1939636" cy="1006572"/>
            </a:xfrm>
            <a:prstGeom prst="rect">
              <a:avLst/>
            </a:prstGeom>
            <a:solidFill>
              <a:srgbClr val="F7B900"/>
            </a:solidFill>
          </p:spPr>
          <p:txBody>
            <a:bodyPr wrap="square" rtlCol="0">
              <a:spAutoFit/>
            </a:bodyPr>
            <a:lstStyle/>
            <a:p>
              <a:pPr algn="ctr"/>
              <a:r>
                <a:rPr lang="nl-NL" sz="1400" b="1" dirty="0">
                  <a:solidFill>
                    <a:schemeClr val="bg1"/>
                  </a:solidFill>
                  <a:latin typeface="+mn-lt"/>
                </a:rPr>
                <a:t>Onderwijs-zorgarrangementen:</a:t>
              </a:r>
            </a:p>
            <a:p>
              <a:pPr algn="ctr"/>
              <a:r>
                <a:rPr lang="nl-NL" sz="1400" b="1" dirty="0">
                  <a:solidFill>
                    <a:schemeClr val="bg1"/>
                  </a:solidFill>
                  <a:latin typeface="+mn-lt"/>
                </a:rPr>
                <a:t>- collectief</a:t>
              </a:r>
            </a:p>
            <a:p>
              <a:pPr algn="ctr"/>
              <a:r>
                <a:rPr lang="nl-NL" sz="1400" b="1" dirty="0">
                  <a:solidFill>
                    <a:schemeClr val="bg1"/>
                  </a:solidFill>
                  <a:latin typeface="+mn-lt"/>
                </a:rPr>
                <a:t>- individueel</a:t>
              </a:r>
            </a:p>
          </p:txBody>
        </p:sp>
      </p:grpSp>
    </p:spTree>
    <p:extLst>
      <p:ext uri="{BB962C8B-B14F-4D97-AF65-F5344CB8AC3E}">
        <p14:creationId xmlns:p14="http://schemas.microsoft.com/office/powerpoint/2010/main" val="52306957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1"/>
          <p:cNvPicPr>
            <a:picLocks noChangeAspect="1"/>
          </p:cNvPicPr>
          <p:nvPr/>
        </p:nvPicPr>
        <p:blipFill>
          <a:blip r:embed="rId2"/>
          <a:srcRect/>
          <a:stretch>
            <a:fillRect/>
          </a:stretch>
        </p:blipFill>
        <p:spPr bwMode="auto">
          <a:xfrm>
            <a:off x="10158075" y="77452"/>
            <a:ext cx="1871611" cy="1202203"/>
          </a:xfrm>
          <a:prstGeom prst="rect">
            <a:avLst/>
          </a:prstGeom>
          <a:noFill/>
          <a:ln w="9525">
            <a:noFill/>
            <a:miter lim="800000"/>
            <a:headEnd/>
            <a:tailEnd/>
          </a:ln>
        </p:spPr>
      </p:pic>
      <p:pic>
        <p:nvPicPr>
          <p:cNvPr id="4098" name="Picture 2" descr="Afbeeldingsresultaat voor inclusie">
            <a:extLst>
              <a:ext uri="{FF2B5EF4-FFF2-40B4-BE49-F238E27FC236}">
                <a16:creationId xmlns:a16="http://schemas.microsoft.com/office/drawing/2014/main" xmlns="" id="{C6414AF6-78EA-4C79-BC93-E45214D9F5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7719" y="2050869"/>
            <a:ext cx="4151964" cy="3082834"/>
          </a:xfrm>
          <a:prstGeom prst="rect">
            <a:avLst/>
          </a:prstGeom>
          <a:noFill/>
          <a:extLst>
            <a:ext uri="{909E8E84-426E-40DD-AFC4-6F175D3DCCD1}">
              <a14:hiddenFill xmlns:a14="http://schemas.microsoft.com/office/drawing/2010/main">
                <a:solidFill>
                  <a:srgbClr val="FFFFFF"/>
                </a:solidFill>
              </a14:hiddenFill>
            </a:ext>
          </a:extLst>
        </p:spPr>
      </p:pic>
      <p:sp>
        <p:nvSpPr>
          <p:cNvPr id="12" name="Rechthoek 11">
            <a:extLst>
              <a:ext uri="{FF2B5EF4-FFF2-40B4-BE49-F238E27FC236}">
                <a16:creationId xmlns:a16="http://schemas.microsoft.com/office/drawing/2014/main" xmlns="" id="{87E8405A-5F6E-44C9-A899-56C071199B0C}"/>
              </a:ext>
            </a:extLst>
          </p:cNvPr>
          <p:cNvSpPr/>
          <p:nvPr/>
        </p:nvSpPr>
        <p:spPr>
          <a:xfrm>
            <a:off x="149258" y="253830"/>
            <a:ext cx="3760258" cy="707886"/>
          </a:xfrm>
          <a:prstGeom prst="rect">
            <a:avLst/>
          </a:prstGeom>
        </p:spPr>
        <p:txBody>
          <a:bodyPr wrap="square">
            <a:spAutoFit/>
          </a:bodyPr>
          <a:lstStyle/>
          <a:p>
            <a:pPr algn="r" fontAlgn="auto">
              <a:spcAft>
                <a:spcPts val="0"/>
              </a:spcAft>
              <a:defRPr/>
            </a:pPr>
            <a:r>
              <a:rPr lang="nl-NL" sz="4000" b="1" dirty="0">
                <a:solidFill>
                  <a:srgbClr val="00B0F0"/>
                </a:solidFill>
                <a:latin typeface="Calibri"/>
              </a:rPr>
              <a:t>Koers en missie:</a:t>
            </a:r>
          </a:p>
        </p:txBody>
      </p:sp>
      <p:sp>
        <p:nvSpPr>
          <p:cNvPr id="3" name="Rechthoek 2">
            <a:extLst>
              <a:ext uri="{FF2B5EF4-FFF2-40B4-BE49-F238E27FC236}">
                <a16:creationId xmlns:a16="http://schemas.microsoft.com/office/drawing/2014/main" xmlns="" id="{A3D5F22D-3B44-42CF-B542-DD9C5F5F1192}"/>
              </a:ext>
            </a:extLst>
          </p:cNvPr>
          <p:cNvSpPr/>
          <p:nvPr/>
        </p:nvSpPr>
        <p:spPr>
          <a:xfrm>
            <a:off x="319070" y="1244639"/>
            <a:ext cx="6917753" cy="4524315"/>
          </a:xfrm>
          <a:prstGeom prst="rect">
            <a:avLst/>
          </a:prstGeom>
        </p:spPr>
        <p:txBody>
          <a:bodyPr wrap="square">
            <a:spAutoFit/>
          </a:bodyPr>
          <a:lstStyle/>
          <a:p>
            <a:pPr algn="ctr">
              <a:spcAft>
                <a:spcPts val="0"/>
              </a:spcAft>
            </a:pPr>
            <a:r>
              <a:rPr lang="nl-NL"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“zo inclusief mogelijk:  </a:t>
            </a:r>
            <a:r>
              <a:rPr lang="nl-NL" i="1" u="sng" dirty="0">
                <a:solidFill>
                  <a:srgbClr val="E30048"/>
                </a:solidFill>
                <a:latin typeface="Calibri" panose="020F0502020204030204" pitchFamily="34" charset="0"/>
                <a:ea typeface="Calibri" panose="020F0502020204030204" pitchFamily="34" charset="0"/>
                <a:cs typeface="Times New Roman" panose="02020603050405020304" pitchFamily="18" charset="0"/>
              </a:rPr>
              <a:t>vindplaats als werkplaats</a:t>
            </a:r>
            <a:r>
              <a:rPr lang="nl-NL"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nl-NL"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Elk kind heeft recht op passend onderwijs, ongeacht niveau van leren en ontwikkeling. Schoolbesturen en scholen geven vorm aan passend onderwijs in het ondersteuningscontinuüm: </a:t>
            </a:r>
            <a:r>
              <a:rPr lang="nl-NL" u="sng" dirty="0">
                <a:solidFill>
                  <a:srgbClr val="ED6A00"/>
                </a:solidFill>
                <a:latin typeface="Calibri" panose="020F0502020204030204" pitchFamily="34" charset="0"/>
                <a:ea typeface="Calibri" panose="020F0502020204030204" pitchFamily="34" charset="0"/>
                <a:cs typeface="Times New Roman" panose="02020603050405020304" pitchFamily="18" charset="0"/>
              </a:rPr>
              <a:t>hoogwaardige basisondersteuning</a:t>
            </a:r>
            <a:r>
              <a:rPr lang="nl-NL" dirty="0">
                <a:solidFill>
                  <a:srgbClr val="ED6A00"/>
                </a:solidFill>
                <a:latin typeface="Calibri" panose="020F0502020204030204" pitchFamily="34" charset="0"/>
                <a:ea typeface="Calibri" panose="020F0502020204030204" pitchFamily="34" charset="0"/>
                <a:cs typeface="Times New Roman" panose="02020603050405020304" pitchFamily="18" charset="0"/>
              </a:rPr>
              <a:t> </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en </a:t>
            </a:r>
            <a:r>
              <a:rPr lang="nl-NL" u="sng" dirty="0">
                <a:solidFill>
                  <a:srgbClr val="92D050"/>
                </a:solidFill>
                <a:latin typeface="Calibri" panose="020F0502020204030204" pitchFamily="34" charset="0"/>
                <a:ea typeface="Calibri" panose="020F0502020204030204" pitchFamily="34" charset="0"/>
                <a:cs typeface="Times New Roman" panose="02020603050405020304" pitchFamily="18" charset="0"/>
              </a:rPr>
              <a:t>extra ondersteuning</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endPar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Uitvoering vindt plaats zo </a:t>
            </a:r>
            <a:r>
              <a:rPr lang="nl-NL" u="sng" dirty="0">
                <a:solidFill>
                  <a:srgbClr val="2CB3EA"/>
                </a:solidFill>
                <a:latin typeface="Calibri" panose="020F0502020204030204" pitchFamily="34" charset="0"/>
                <a:ea typeface="Calibri" panose="020F0502020204030204" pitchFamily="34" charset="0"/>
                <a:cs typeface="Times New Roman" panose="02020603050405020304" pitchFamily="18" charset="0"/>
              </a:rPr>
              <a:t>inclusief</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en </a:t>
            </a:r>
            <a:r>
              <a:rPr lang="nl-NL" u="sng" dirty="0">
                <a:solidFill>
                  <a:srgbClr val="862791"/>
                </a:solidFill>
                <a:latin typeface="Calibri" panose="020F0502020204030204" pitchFamily="34" charset="0"/>
                <a:ea typeface="Calibri" panose="020F0502020204030204" pitchFamily="34" charset="0"/>
                <a:cs typeface="Times New Roman" panose="02020603050405020304" pitchFamily="18" charset="0"/>
              </a:rPr>
              <a:t>thuisnabij</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mogelijk in samenwerking tussen </a:t>
            </a:r>
            <a:r>
              <a:rPr lang="nl-NL" u="sng" dirty="0">
                <a:solidFill>
                  <a:srgbClr val="ED6A00"/>
                </a:solidFill>
                <a:latin typeface="Calibri" panose="020F0502020204030204" pitchFamily="34" charset="0"/>
                <a:ea typeface="Calibri" panose="020F0502020204030204" pitchFamily="34" charset="0"/>
                <a:cs typeface="Times New Roman" panose="02020603050405020304" pitchFamily="18" charset="0"/>
              </a:rPr>
              <a:t>onderwijs en gemeenten</a:t>
            </a:r>
            <a:r>
              <a:rPr lang="nl-NL" dirty="0">
                <a:solidFill>
                  <a:srgbClr val="ED6A00"/>
                </a:solidFill>
                <a:latin typeface="Calibri" panose="020F0502020204030204" pitchFamily="34" charset="0"/>
                <a:ea typeface="Calibri" panose="020F0502020204030204" pitchFamily="34" charset="0"/>
                <a:cs typeface="Times New Roman" panose="02020603050405020304" pitchFamily="18" charset="0"/>
              </a:rPr>
              <a:t> </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door de totale ondersteuning voor de jeugd in </a:t>
            </a:r>
            <a:r>
              <a:rPr lang="nl-NL" u="sng" dirty="0">
                <a:solidFill>
                  <a:srgbClr val="E30048"/>
                </a:solidFill>
                <a:latin typeface="Calibri" panose="020F0502020204030204" pitchFamily="34" charset="0"/>
                <a:ea typeface="Calibri" panose="020F0502020204030204" pitchFamily="34" charset="0"/>
                <a:cs typeface="Times New Roman" panose="02020603050405020304" pitchFamily="18" charset="0"/>
              </a:rPr>
              <a:t>samenhang</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aan te pakken en te organiseren binnen de </a:t>
            </a:r>
            <a:r>
              <a:rPr lang="nl-NL" u="sng" dirty="0">
                <a:solidFill>
                  <a:srgbClr val="92D050"/>
                </a:solidFill>
                <a:latin typeface="Calibri" panose="020F0502020204030204" pitchFamily="34" charset="0"/>
                <a:ea typeface="Calibri" panose="020F0502020204030204" pitchFamily="34" charset="0"/>
                <a:cs typeface="Times New Roman" panose="02020603050405020304" pitchFamily="18" charset="0"/>
              </a:rPr>
              <a:t>beschikbare middelen</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endPar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Hiertoe werken schoolbesturen samen in het samenwerkingsverband. Het samenwerkingsverband is faciliterend bij het vormgeven van deze collectieve verantwoordelijkheid.</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01201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dirty="0"/>
          </a:p>
        </p:txBody>
      </p:sp>
      <p:sp>
        <p:nvSpPr>
          <p:cNvPr id="3" name="Ondertitel 2"/>
          <p:cNvSpPr>
            <a:spLocks noGrp="1"/>
          </p:cNvSpPr>
          <p:nvPr>
            <p:ph type="subTitle" idx="1"/>
          </p:nvPr>
        </p:nvSpPr>
        <p:spPr/>
        <p:txBody>
          <a:bodyPr/>
          <a:lstStyle/>
          <a:p>
            <a:endParaRPr lang="nl-NL"/>
          </a:p>
        </p:txBody>
      </p:sp>
      <p:pic>
        <p:nvPicPr>
          <p:cNvPr id="5" name="Afbeelding 4"/>
          <p:cNvPicPr/>
          <p:nvPr/>
        </p:nvPicPr>
        <p:blipFill rotWithShape="1">
          <a:blip r:embed="rId2"/>
          <a:srcRect l="16375" t="37014" r="17846" b="5897"/>
          <a:stretch/>
        </p:blipFill>
        <p:spPr bwMode="auto">
          <a:xfrm>
            <a:off x="1042591" y="824774"/>
            <a:ext cx="10106818" cy="5257800"/>
          </a:xfrm>
          <a:prstGeom prst="rect">
            <a:avLst/>
          </a:prstGeom>
          <a:ln>
            <a:noFill/>
          </a:ln>
          <a:extLst>
            <a:ext uri="{53640926-AAD7-44D8-BBD7-CCE9431645EC}">
              <a14:shadowObscured xmlns:a14="http://schemas.microsoft.com/office/drawing/2010/main"/>
            </a:ext>
          </a:extLst>
        </p:spPr>
      </p:pic>
      <p:sp>
        <p:nvSpPr>
          <p:cNvPr id="6" name="Rechthoek 5"/>
          <p:cNvSpPr/>
          <p:nvPr/>
        </p:nvSpPr>
        <p:spPr>
          <a:xfrm>
            <a:off x="1042592" y="352873"/>
            <a:ext cx="10106818" cy="590931"/>
          </a:xfrm>
          <a:prstGeom prst="rect">
            <a:avLst/>
          </a:prstGeom>
          <a:solidFill>
            <a:srgbClr val="ED6A00"/>
          </a:solidFill>
        </p:spPr>
        <p:txBody>
          <a:bodyPr wrap="square">
            <a:spAutoFit/>
          </a:bodyPr>
          <a:lstStyle/>
          <a:p>
            <a:pPr marL="457200" marR="0" lvl="1" indent="0" algn="ctr" defTabSz="914400" rtl="0" eaLnBrk="1" fontAlgn="base" latinLnBrk="0" hangingPunct="1">
              <a:lnSpc>
                <a:spcPct val="90000"/>
              </a:lnSpc>
              <a:spcBef>
                <a:spcPts val="1200"/>
              </a:spcBef>
              <a:spcAft>
                <a:spcPct val="0"/>
              </a:spcAft>
              <a:buClrTx/>
              <a:buSzTx/>
              <a:buFontTx/>
              <a:buNone/>
              <a:tabLst/>
              <a:defRPr/>
            </a:pPr>
            <a:r>
              <a:rPr lang="nl-NL" sz="3600" b="1" dirty="0">
                <a:solidFill>
                  <a:srgbClr val="002060"/>
                </a:solidFill>
                <a:latin typeface="Calibri"/>
              </a:rPr>
              <a:t>Vindplaats als werkplaats * inclusief * thuisnabij</a:t>
            </a:r>
            <a:r>
              <a:rPr kumimoji="0" lang="nl-NL" sz="3600" b="1" i="0" u="none" strike="noStrike" kern="1200" cap="none" spc="0" normalizeH="0" baseline="0" noProof="0" dirty="0">
                <a:ln>
                  <a:noFill/>
                </a:ln>
                <a:solidFill>
                  <a:srgbClr val="002060"/>
                </a:solidFill>
                <a:effectLst/>
                <a:uLnTx/>
                <a:uFillTx/>
                <a:latin typeface="Calibri"/>
                <a:ea typeface="+mn-ea"/>
                <a:cs typeface="Arial" charset="0"/>
              </a:rPr>
              <a:t> </a:t>
            </a:r>
            <a:endParaRPr kumimoji="0" lang="nl-NL" sz="3600" b="1" i="0" u="none" strike="noStrike" kern="1200" cap="none" spc="0" normalizeH="0" baseline="0" noProof="0" dirty="0">
              <a:ln>
                <a:noFill/>
              </a:ln>
              <a:solidFill>
                <a:srgbClr val="5B9BD5">
                  <a:lumMod val="50000"/>
                </a:srgbClr>
              </a:solidFill>
              <a:effectLst/>
              <a:uLnTx/>
              <a:uFillTx/>
              <a:latin typeface="Calibri"/>
              <a:ea typeface="+mn-ea"/>
              <a:cs typeface="Arial" charset="0"/>
            </a:endParaRPr>
          </a:p>
        </p:txBody>
      </p:sp>
      <p:sp>
        <p:nvSpPr>
          <p:cNvPr id="7" name="Rechthoek 6"/>
          <p:cNvSpPr/>
          <p:nvPr/>
        </p:nvSpPr>
        <p:spPr>
          <a:xfrm>
            <a:off x="1042590" y="6082574"/>
            <a:ext cx="10106820" cy="590931"/>
          </a:xfrm>
          <a:prstGeom prst="rect">
            <a:avLst/>
          </a:prstGeom>
          <a:solidFill>
            <a:srgbClr val="ED6A00"/>
          </a:solidFill>
        </p:spPr>
        <p:txBody>
          <a:bodyPr wrap="square">
            <a:spAutoFit/>
          </a:bodyPr>
          <a:lstStyle/>
          <a:p>
            <a:pPr marL="457200" marR="0" lvl="1" indent="0" algn="ctr" defTabSz="914400" rtl="0" eaLnBrk="1" fontAlgn="base" latinLnBrk="0" hangingPunct="1">
              <a:lnSpc>
                <a:spcPct val="90000"/>
              </a:lnSpc>
              <a:spcBef>
                <a:spcPts val="1200"/>
              </a:spcBef>
              <a:spcAft>
                <a:spcPct val="0"/>
              </a:spcAft>
              <a:buClrTx/>
              <a:buSzTx/>
              <a:buFontTx/>
              <a:buNone/>
              <a:tabLst/>
              <a:defRPr/>
            </a:pPr>
            <a:r>
              <a:rPr kumimoji="0" lang="nl-NL" sz="3600" b="1" i="0" u="none" strike="noStrike" kern="1200" cap="none" spc="0" normalizeH="0" baseline="0" noProof="0" dirty="0">
                <a:ln>
                  <a:noFill/>
                </a:ln>
                <a:solidFill>
                  <a:srgbClr val="002060"/>
                </a:solidFill>
                <a:effectLst/>
                <a:uLnTx/>
                <a:uFillTx/>
                <a:latin typeface="Calibri"/>
                <a:ea typeface="+mn-ea"/>
                <a:cs typeface="Arial" charset="0"/>
              </a:rPr>
              <a:t>In samenhang * Gedeelde verantwoordelijkheid</a:t>
            </a:r>
            <a:endParaRPr kumimoji="0" lang="nl-NL" sz="3600" b="1" i="0" u="none" strike="noStrike" kern="1200" cap="none" spc="0" normalizeH="0" baseline="0" noProof="0" dirty="0">
              <a:ln>
                <a:noFill/>
              </a:ln>
              <a:solidFill>
                <a:srgbClr val="5B9BD5">
                  <a:lumMod val="50000"/>
                </a:srgbClr>
              </a:solidFill>
              <a:effectLst/>
              <a:uLnTx/>
              <a:uFillTx/>
              <a:latin typeface="Calibri"/>
              <a:ea typeface="+mn-ea"/>
              <a:cs typeface="Arial" charset="0"/>
            </a:endParaRPr>
          </a:p>
        </p:txBody>
      </p:sp>
    </p:spTree>
    <p:extLst>
      <p:ext uri="{BB962C8B-B14F-4D97-AF65-F5344CB8AC3E}">
        <p14:creationId xmlns:p14="http://schemas.microsoft.com/office/powerpoint/2010/main" val="236663428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827" y="245983"/>
            <a:ext cx="1626612" cy="1045491"/>
          </a:xfrm>
          <a:prstGeom prst="rect">
            <a:avLst/>
          </a:prstGeom>
          <a:solidFill>
            <a:srgbClr val="FFFFFF"/>
          </a:solidFill>
        </p:spPr>
      </p:pic>
      <p:sp>
        <p:nvSpPr>
          <p:cNvPr id="20" name="Titel 2">
            <a:extLst>
              <a:ext uri="{FF2B5EF4-FFF2-40B4-BE49-F238E27FC236}">
                <a16:creationId xmlns:a16="http://schemas.microsoft.com/office/drawing/2014/main" xmlns="" id="{32818234-CC9C-48ED-AC4A-5B52CB0113A2}"/>
              </a:ext>
            </a:extLst>
          </p:cNvPr>
          <p:cNvSpPr txBox="1">
            <a:spLocks/>
          </p:cNvSpPr>
          <p:nvPr/>
        </p:nvSpPr>
        <p:spPr>
          <a:xfrm>
            <a:off x="5079078" y="133586"/>
            <a:ext cx="7025950" cy="13255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nl-NL" sz="4000" b="1" dirty="0">
                <a:solidFill>
                  <a:srgbClr val="00B0F0"/>
                </a:solidFill>
                <a:latin typeface="Calibri"/>
              </a:rPr>
              <a:t>Hoe gaan we dat doen?</a:t>
            </a:r>
          </a:p>
          <a:p>
            <a:pPr algn="r" fontAlgn="auto">
              <a:spcAft>
                <a:spcPts val="0"/>
              </a:spcAft>
              <a:defRPr/>
            </a:pPr>
            <a:r>
              <a:rPr lang="nl-NL" sz="3600" b="1" dirty="0">
                <a:solidFill>
                  <a:prstClr val="black"/>
                </a:solidFill>
              </a:rPr>
              <a:t> </a:t>
            </a:r>
          </a:p>
        </p:txBody>
      </p:sp>
      <p:pic>
        <p:nvPicPr>
          <p:cNvPr id="21" name="Afbeelding 20" descr="C:\Users\Doreen\Desktop\cirkel missie visie.png">
            <a:extLst>
              <a:ext uri="{FF2B5EF4-FFF2-40B4-BE49-F238E27FC236}">
                <a16:creationId xmlns:a16="http://schemas.microsoft.com/office/drawing/2014/main" xmlns="" id="{3FAAD2D7-0C14-425A-A321-B70D5BF6EFA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92052" y="3310261"/>
            <a:ext cx="3339868" cy="3221181"/>
          </a:xfrm>
          <a:prstGeom prst="rect">
            <a:avLst/>
          </a:prstGeom>
          <a:noFill/>
          <a:ln>
            <a:noFill/>
          </a:ln>
        </p:spPr>
      </p:pic>
      <p:graphicFrame>
        <p:nvGraphicFramePr>
          <p:cNvPr id="25" name="Diagram 24">
            <a:extLst>
              <a:ext uri="{FF2B5EF4-FFF2-40B4-BE49-F238E27FC236}">
                <a16:creationId xmlns:a16="http://schemas.microsoft.com/office/drawing/2014/main" xmlns="" id="{C30AFB15-DB71-43A9-A167-8725784068D8}"/>
              </a:ext>
            </a:extLst>
          </p:cNvPr>
          <p:cNvGraphicFramePr/>
          <p:nvPr>
            <p:extLst>
              <p:ext uri="{D42A27DB-BD31-4B8C-83A1-F6EECF244321}">
                <p14:modId xmlns:p14="http://schemas.microsoft.com/office/powerpoint/2010/main" val="3518911768"/>
              </p:ext>
            </p:extLst>
          </p:nvPr>
        </p:nvGraphicFramePr>
        <p:xfrm>
          <a:off x="703413" y="768726"/>
          <a:ext cx="7624619" cy="57751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6" name="Titel 2">
            <a:extLst>
              <a:ext uri="{FF2B5EF4-FFF2-40B4-BE49-F238E27FC236}">
                <a16:creationId xmlns:a16="http://schemas.microsoft.com/office/drawing/2014/main" xmlns="" id="{D6EBAFE7-9D85-4A26-BCBC-DA8A411FC740}"/>
              </a:ext>
            </a:extLst>
          </p:cNvPr>
          <p:cNvSpPr txBox="1">
            <a:spLocks/>
          </p:cNvSpPr>
          <p:nvPr/>
        </p:nvSpPr>
        <p:spPr>
          <a:xfrm>
            <a:off x="-1211780" y="1681514"/>
            <a:ext cx="5418052" cy="13255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nl-NL" sz="4000" b="1" dirty="0">
                <a:solidFill>
                  <a:srgbClr val="00B0F0"/>
                </a:solidFill>
                <a:latin typeface="Calibri"/>
              </a:rPr>
              <a:t>5 doelstellingen</a:t>
            </a:r>
          </a:p>
          <a:p>
            <a:pPr algn="r" fontAlgn="auto">
              <a:spcAft>
                <a:spcPts val="0"/>
              </a:spcAft>
              <a:defRPr/>
            </a:pPr>
            <a:r>
              <a:rPr lang="nl-NL" sz="3600" b="1" dirty="0">
                <a:solidFill>
                  <a:prstClr val="black"/>
                </a:solidFill>
              </a:rPr>
              <a:t> </a:t>
            </a:r>
          </a:p>
        </p:txBody>
      </p:sp>
      <p:sp>
        <p:nvSpPr>
          <p:cNvPr id="3" name="Tekstvak 2">
            <a:extLst>
              <a:ext uri="{FF2B5EF4-FFF2-40B4-BE49-F238E27FC236}">
                <a16:creationId xmlns:a16="http://schemas.microsoft.com/office/drawing/2014/main" xmlns="" id="{AE548651-A6F9-45BB-852F-FD7B81FF9250}"/>
              </a:ext>
            </a:extLst>
          </p:cNvPr>
          <p:cNvSpPr txBox="1"/>
          <p:nvPr/>
        </p:nvSpPr>
        <p:spPr>
          <a:xfrm>
            <a:off x="862215" y="5262623"/>
            <a:ext cx="6810037" cy="923330"/>
          </a:xfrm>
          <a:prstGeom prst="rect">
            <a:avLst/>
          </a:prstGeom>
          <a:noFill/>
        </p:spPr>
        <p:txBody>
          <a:bodyPr wrap="square" rtlCol="0">
            <a:spAutoFit/>
          </a:bodyPr>
          <a:lstStyle/>
          <a:p>
            <a:r>
              <a:rPr lang="nl-NL" b="1" dirty="0"/>
              <a:t>Uitmondend in </a:t>
            </a:r>
          </a:p>
          <a:p>
            <a:endParaRPr lang="nl-NL" b="1" dirty="0"/>
          </a:p>
          <a:p>
            <a:r>
              <a:rPr lang="nl-NL" b="1" dirty="0"/>
              <a:t>A3 doelstellingen en resultaten  =&gt; wordt geactualiseerd</a:t>
            </a:r>
          </a:p>
        </p:txBody>
      </p:sp>
    </p:spTree>
    <p:extLst>
      <p:ext uri="{BB962C8B-B14F-4D97-AF65-F5344CB8AC3E}">
        <p14:creationId xmlns:p14="http://schemas.microsoft.com/office/powerpoint/2010/main" val="403855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par>
                          <p:cTn id="8" fill="hold">
                            <p:stCondLst>
                              <p:cond delay="1000"/>
                            </p:stCondLst>
                            <p:childTnLst>
                              <p:par>
                                <p:cTn id="9" presetID="6" presetClass="entr" presetSubtype="3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circle(out)">
                                      <p:cBhvr>
                                        <p:cTn id="11" dur="1000"/>
                                        <p:tgtEl>
                                          <p:spTgt spid="21"/>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par>
                          <p:cTn id="15" fill="hold">
                            <p:stCondLst>
                              <p:cond delay="2000"/>
                            </p:stCondLst>
                            <p:childTnLst>
                              <p:par>
                                <p:cTn id="16" presetID="22" presetClass="entr" presetSubtype="2"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right)">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ep 3">
            <a:extLst>
              <a:ext uri="{FF2B5EF4-FFF2-40B4-BE49-F238E27FC236}">
                <a16:creationId xmlns:a16="http://schemas.microsoft.com/office/drawing/2014/main" xmlns="" id="{49D31CC3-A6F1-4364-A94C-3D96AFCF881A}"/>
              </a:ext>
            </a:extLst>
          </p:cNvPr>
          <p:cNvGrpSpPr/>
          <p:nvPr/>
        </p:nvGrpSpPr>
        <p:grpSpPr>
          <a:xfrm>
            <a:off x="1" y="2777708"/>
            <a:ext cx="5165353" cy="4080292"/>
            <a:chOff x="579667" y="1474023"/>
            <a:chExt cx="6389845" cy="4896887"/>
          </a:xfrm>
        </p:grpSpPr>
        <p:pic>
          <p:nvPicPr>
            <p:cNvPr id="5" name="Afbeelding 4">
              <a:extLst>
                <a:ext uri="{FF2B5EF4-FFF2-40B4-BE49-F238E27FC236}">
                  <a16:creationId xmlns:a16="http://schemas.microsoft.com/office/drawing/2014/main" xmlns="" id="{8EFD29EE-B5E4-493E-9582-266A157B0026}"/>
                </a:ext>
              </a:extLst>
            </p:cNvPr>
            <p:cNvPicPr>
              <a:picLocks noChangeAspect="1"/>
            </p:cNvPicPr>
            <p:nvPr/>
          </p:nvPicPr>
          <p:blipFill>
            <a:blip r:embed="rId2"/>
            <a:stretch>
              <a:fillRect/>
            </a:stretch>
          </p:blipFill>
          <p:spPr>
            <a:xfrm rot="10800000">
              <a:off x="579667" y="1474023"/>
              <a:ext cx="5759775" cy="4896887"/>
            </a:xfrm>
            <a:prstGeom prst="rect">
              <a:avLst/>
            </a:prstGeom>
          </p:spPr>
        </p:pic>
        <p:sp>
          <p:nvSpPr>
            <p:cNvPr id="6" name="Tekstvak 5">
              <a:extLst>
                <a:ext uri="{FF2B5EF4-FFF2-40B4-BE49-F238E27FC236}">
                  <a16:creationId xmlns:a16="http://schemas.microsoft.com/office/drawing/2014/main" xmlns="" id="{6E68F3D6-B559-4064-92F9-AA9549D700DA}"/>
                </a:ext>
              </a:extLst>
            </p:cNvPr>
            <p:cNvSpPr txBox="1"/>
            <p:nvPr/>
          </p:nvSpPr>
          <p:spPr>
            <a:xfrm>
              <a:off x="4795024" y="2343321"/>
              <a:ext cx="2174488" cy="443247"/>
            </a:xfrm>
            <a:prstGeom prst="rect">
              <a:avLst/>
            </a:prstGeom>
            <a:solidFill>
              <a:schemeClr val="bg1"/>
            </a:solidFill>
          </p:spPr>
          <p:txBody>
            <a:bodyPr wrap="square" rtlCol="0">
              <a:spAutoFit/>
            </a:bodyPr>
            <a:lstStyle/>
            <a:p>
              <a:endParaRPr lang="nl-NL" dirty="0"/>
            </a:p>
          </p:txBody>
        </p:sp>
      </p:grpSp>
      <p:pic>
        <p:nvPicPr>
          <p:cNvPr id="3" name="Afbeelding 2">
            <a:extLst>
              <a:ext uri="{FF2B5EF4-FFF2-40B4-BE49-F238E27FC236}">
                <a16:creationId xmlns:a16="http://schemas.microsoft.com/office/drawing/2014/main" xmlns="" id="{2928C699-5AB5-4948-BA5D-DDB0E098B1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6146" y="267055"/>
            <a:ext cx="1626612" cy="1045491"/>
          </a:xfrm>
          <a:prstGeom prst="rect">
            <a:avLst/>
          </a:prstGeom>
          <a:solidFill>
            <a:srgbClr val="FFFFFF"/>
          </a:solidFill>
        </p:spPr>
      </p:pic>
      <p:sp>
        <p:nvSpPr>
          <p:cNvPr id="2" name="Rechthoek 1">
            <a:extLst>
              <a:ext uri="{FF2B5EF4-FFF2-40B4-BE49-F238E27FC236}">
                <a16:creationId xmlns:a16="http://schemas.microsoft.com/office/drawing/2014/main" xmlns="" id="{6BE1BAF1-4F4C-41C4-938A-49D247D5C970}"/>
              </a:ext>
            </a:extLst>
          </p:cNvPr>
          <p:cNvSpPr/>
          <p:nvPr/>
        </p:nvSpPr>
        <p:spPr>
          <a:xfrm>
            <a:off x="1345474" y="1090547"/>
            <a:ext cx="10476412" cy="1323439"/>
          </a:xfrm>
          <a:prstGeom prst="rect">
            <a:avLst/>
          </a:prstGeom>
        </p:spPr>
        <p:txBody>
          <a:bodyPr wrap="square">
            <a:spAutoFit/>
          </a:bodyPr>
          <a:lstStyle/>
          <a:p>
            <a:pPr lvl="0">
              <a:spcAft>
                <a:spcPts val="0"/>
              </a:spcAft>
              <a:tabLst>
                <a:tab pos="226695" algn="l"/>
                <a:tab pos="457200" algn="l"/>
              </a:tabLst>
            </a:pPr>
            <a:r>
              <a:rPr lang="nl-NL" sz="36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Doelstelling 2: scholen in de basisondersteuning</a:t>
            </a:r>
            <a:r>
              <a:rPr lang="nl-NL" sz="24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
            </a:r>
            <a:br>
              <a:rPr lang="nl-NL" sz="24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br>
            <a:r>
              <a:rPr lang="nl-NL" sz="10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
            </a:r>
            <a:br>
              <a:rPr lang="nl-NL" sz="10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br>
            <a:endParaRPr lang="nl-NL" sz="1000" dirty="0">
              <a:latin typeface="Tahoma" panose="020B0604030504040204" pitchFamily="34" charset="0"/>
              <a:ea typeface="Times New Roman" panose="02020603050405020304" pitchFamily="18" charset="0"/>
              <a:cs typeface="Times New Roman" panose="02020603050405020304" pitchFamily="18" charset="0"/>
            </a:endParaRPr>
          </a:p>
          <a:p>
            <a:pPr marL="742950" lvl="1" indent="-285750">
              <a:buFont typeface="Courier New" panose="02070309020205020404" pitchFamily="49" charset="0"/>
              <a:buChar char="o"/>
              <a:tabLst>
                <a:tab pos="226695" algn="l"/>
              </a:tabLst>
            </a:pPr>
            <a:endParaRPr lang="nl-NL" sz="2400" b="1" dirty="0">
              <a:latin typeface="Calibri" pitchFamily="34" charset="0"/>
            </a:endParaRPr>
          </a:p>
        </p:txBody>
      </p:sp>
      <p:sp>
        <p:nvSpPr>
          <p:cNvPr id="7" name="Rechthoek 6">
            <a:extLst>
              <a:ext uri="{FF2B5EF4-FFF2-40B4-BE49-F238E27FC236}">
                <a16:creationId xmlns:a16="http://schemas.microsoft.com/office/drawing/2014/main" xmlns="" id="{6BE1BAF1-4F4C-41C4-938A-49D247D5C970}"/>
              </a:ext>
            </a:extLst>
          </p:cNvPr>
          <p:cNvSpPr/>
          <p:nvPr/>
        </p:nvSpPr>
        <p:spPr>
          <a:xfrm>
            <a:off x="4017329" y="1752266"/>
            <a:ext cx="7985760" cy="3046988"/>
          </a:xfrm>
          <a:prstGeom prst="rect">
            <a:avLst/>
          </a:prstGeom>
          <a:solidFill>
            <a:schemeClr val="bg1"/>
          </a:solidFill>
        </p:spPr>
        <p:txBody>
          <a:bodyPr wrap="square">
            <a:spAutoFit/>
          </a:bodyPr>
          <a:lstStyle/>
          <a:p>
            <a:pPr lvl="0">
              <a:spcAft>
                <a:spcPts val="0"/>
              </a:spcAft>
              <a:tabLst>
                <a:tab pos="226695" algn="l"/>
                <a:tab pos="457200" algn="l"/>
              </a:tabLst>
            </a:pPr>
            <a:r>
              <a:rPr lang="nl-NL" sz="10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
            </a:r>
            <a:br>
              <a:rPr lang="nl-NL" sz="10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br>
            <a:endParaRPr lang="nl-NL" sz="1000" dirty="0">
              <a:latin typeface="Tahoma" panose="020B0604030504040204" pitchFamily="34" charset="0"/>
              <a:ea typeface="Times New Roman" panose="02020603050405020304" pitchFamily="18" charset="0"/>
              <a:cs typeface="Times New Roman" panose="02020603050405020304" pitchFamily="18" charset="0"/>
            </a:endParaRPr>
          </a:p>
          <a:p>
            <a:pPr marL="539750" lvl="7" indent="-452438">
              <a:buFont typeface="Courier New" panose="02070309020205020404" pitchFamily="49" charset="0"/>
              <a:buChar char="o"/>
              <a:tabLst>
                <a:tab pos="226695" algn="l"/>
              </a:tabLst>
            </a:pPr>
            <a:r>
              <a:rPr lang="nl-NL" sz="2400" b="1" dirty="0">
                <a:latin typeface="Calibri" pitchFamily="34" charset="0"/>
              </a:rPr>
              <a:t>basisondersteuning van hoog niveau</a:t>
            </a:r>
          </a:p>
          <a:p>
            <a:pPr marL="539750" lvl="1" indent="-452438">
              <a:buFont typeface="Courier New" panose="02070309020205020404" pitchFamily="49" charset="0"/>
              <a:buChar char="o"/>
              <a:tabLst>
                <a:tab pos="226695" algn="l"/>
              </a:tabLst>
            </a:pPr>
            <a:endParaRPr lang="nl-NL" sz="1400" b="1" dirty="0">
              <a:latin typeface="Calibri" pitchFamily="34" charset="0"/>
            </a:endParaRPr>
          </a:p>
          <a:p>
            <a:pPr marL="539750" lvl="7" indent="-452438">
              <a:buFont typeface="Courier New" panose="02070309020205020404" pitchFamily="49" charset="0"/>
              <a:buChar char="o"/>
              <a:tabLst>
                <a:tab pos="226695" algn="l"/>
              </a:tabLst>
            </a:pPr>
            <a:r>
              <a:rPr lang="nl-NL" sz="2400" b="1" dirty="0">
                <a:latin typeface="Calibri" pitchFamily="34" charset="0"/>
              </a:rPr>
              <a:t>versterking van de basisondersteuning door verbinding en aansluiting bij de gemeentelijke ondersteuning en/of zorgondersteuning</a:t>
            </a:r>
          </a:p>
          <a:p>
            <a:pPr marL="539750" lvl="1" indent="-452438">
              <a:buFont typeface="Courier New" panose="02070309020205020404" pitchFamily="49" charset="0"/>
              <a:buChar char="o"/>
              <a:tabLst>
                <a:tab pos="226695" algn="l"/>
              </a:tabLst>
            </a:pPr>
            <a:endParaRPr lang="nl-NL" sz="1400" b="1" dirty="0">
              <a:latin typeface="Calibri" pitchFamily="34" charset="0"/>
            </a:endParaRPr>
          </a:p>
          <a:p>
            <a:pPr marL="539750" lvl="7" indent="-452438">
              <a:buFont typeface="Courier New" panose="02070309020205020404" pitchFamily="49" charset="0"/>
              <a:buChar char="o"/>
              <a:tabLst>
                <a:tab pos="226695" algn="l"/>
              </a:tabLst>
            </a:pPr>
            <a:r>
              <a:rPr lang="nl-NL" sz="2400" b="1" dirty="0">
                <a:latin typeface="Calibri" pitchFamily="34" charset="0"/>
              </a:rPr>
              <a:t>basis op orde; als drager van zo inclusief mogelijk onderwijs</a:t>
            </a:r>
          </a:p>
        </p:txBody>
      </p:sp>
    </p:spTree>
    <p:extLst>
      <p:ext uri="{BB962C8B-B14F-4D97-AF65-F5344CB8AC3E}">
        <p14:creationId xmlns:p14="http://schemas.microsoft.com/office/powerpoint/2010/main" val="4856897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xmlns="" id="{2928C699-5AB5-4948-BA5D-DDB0E098B1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6146" y="267055"/>
            <a:ext cx="1626612" cy="1045491"/>
          </a:xfrm>
          <a:prstGeom prst="rect">
            <a:avLst/>
          </a:prstGeom>
          <a:solidFill>
            <a:srgbClr val="FFFFFF"/>
          </a:solidFill>
        </p:spPr>
      </p:pic>
      <p:grpSp>
        <p:nvGrpSpPr>
          <p:cNvPr id="4" name="Groep 3">
            <a:extLst>
              <a:ext uri="{FF2B5EF4-FFF2-40B4-BE49-F238E27FC236}">
                <a16:creationId xmlns:a16="http://schemas.microsoft.com/office/drawing/2014/main" xmlns="" id="{49D31CC3-A6F1-4364-A94C-3D96AFCF881A}"/>
              </a:ext>
            </a:extLst>
          </p:cNvPr>
          <p:cNvGrpSpPr/>
          <p:nvPr/>
        </p:nvGrpSpPr>
        <p:grpSpPr>
          <a:xfrm rot="16200000">
            <a:off x="7663959" y="2235178"/>
            <a:ext cx="5165352" cy="4080292"/>
            <a:chOff x="579667" y="1474023"/>
            <a:chExt cx="6389845" cy="4896887"/>
          </a:xfrm>
        </p:grpSpPr>
        <p:pic>
          <p:nvPicPr>
            <p:cNvPr id="5" name="Afbeelding 4">
              <a:extLst>
                <a:ext uri="{FF2B5EF4-FFF2-40B4-BE49-F238E27FC236}">
                  <a16:creationId xmlns:a16="http://schemas.microsoft.com/office/drawing/2014/main" xmlns="" id="{8EFD29EE-B5E4-493E-9582-266A157B0026}"/>
                </a:ext>
              </a:extLst>
            </p:cNvPr>
            <p:cNvPicPr>
              <a:picLocks noChangeAspect="1"/>
            </p:cNvPicPr>
            <p:nvPr/>
          </p:nvPicPr>
          <p:blipFill>
            <a:blip r:embed="rId3"/>
            <a:stretch>
              <a:fillRect/>
            </a:stretch>
          </p:blipFill>
          <p:spPr>
            <a:xfrm rot="10800000">
              <a:off x="579667" y="1474023"/>
              <a:ext cx="5759775" cy="4896887"/>
            </a:xfrm>
            <a:prstGeom prst="rect">
              <a:avLst/>
            </a:prstGeom>
          </p:spPr>
        </p:pic>
        <p:sp>
          <p:nvSpPr>
            <p:cNvPr id="6" name="Tekstvak 5">
              <a:extLst>
                <a:ext uri="{FF2B5EF4-FFF2-40B4-BE49-F238E27FC236}">
                  <a16:creationId xmlns:a16="http://schemas.microsoft.com/office/drawing/2014/main" xmlns="" id="{6E68F3D6-B559-4064-92F9-AA9549D700DA}"/>
                </a:ext>
              </a:extLst>
            </p:cNvPr>
            <p:cNvSpPr txBox="1"/>
            <p:nvPr/>
          </p:nvSpPr>
          <p:spPr>
            <a:xfrm>
              <a:off x="4795025" y="2957257"/>
              <a:ext cx="2174487" cy="443247"/>
            </a:xfrm>
            <a:prstGeom prst="rect">
              <a:avLst/>
            </a:prstGeom>
            <a:solidFill>
              <a:schemeClr val="bg1"/>
            </a:solidFill>
          </p:spPr>
          <p:txBody>
            <a:bodyPr wrap="square" rtlCol="0">
              <a:spAutoFit/>
            </a:bodyPr>
            <a:lstStyle/>
            <a:p>
              <a:endParaRPr lang="nl-NL" dirty="0"/>
            </a:p>
          </p:txBody>
        </p:sp>
      </p:grpSp>
      <p:sp>
        <p:nvSpPr>
          <p:cNvPr id="2" name="Rechthoek 1">
            <a:extLst>
              <a:ext uri="{FF2B5EF4-FFF2-40B4-BE49-F238E27FC236}">
                <a16:creationId xmlns:a16="http://schemas.microsoft.com/office/drawing/2014/main" xmlns="" id="{6BE1BAF1-4F4C-41C4-938A-49D247D5C970}"/>
              </a:ext>
            </a:extLst>
          </p:cNvPr>
          <p:cNvSpPr/>
          <p:nvPr/>
        </p:nvSpPr>
        <p:spPr>
          <a:xfrm>
            <a:off x="154720" y="1205100"/>
            <a:ext cx="9882908" cy="4647426"/>
          </a:xfrm>
          <a:prstGeom prst="rect">
            <a:avLst/>
          </a:prstGeom>
        </p:spPr>
        <p:txBody>
          <a:bodyPr wrap="square">
            <a:spAutoFit/>
          </a:bodyPr>
          <a:lstStyle/>
          <a:p>
            <a:pPr lvl="0">
              <a:spcAft>
                <a:spcPts val="0"/>
              </a:spcAft>
              <a:tabLst>
                <a:tab pos="226695" algn="l"/>
                <a:tab pos="457200" algn="l"/>
              </a:tabLst>
            </a:pPr>
            <a:r>
              <a:rPr lang="nl-NL" sz="36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Doelstelling 4: scholen in de extra ondersteuning</a:t>
            </a:r>
            <a:r>
              <a:rPr lang="nl-NL" sz="32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t/>
            </a:r>
            <a:br>
              <a:rPr lang="nl-NL" sz="3200" b="1" dirty="0">
                <a:solidFill>
                  <a:srgbClr val="2CB3EA"/>
                </a:solidFill>
                <a:latin typeface="Calibri" panose="020F0502020204030204" pitchFamily="34" charset="0"/>
                <a:ea typeface="Times New Roman" panose="02020603050405020304" pitchFamily="18" charset="0"/>
                <a:cs typeface="Times New Roman" panose="02020603050405020304" pitchFamily="18" charset="0"/>
              </a:rPr>
            </a:br>
            <a:endParaRPr lang="nl-NL" sz="1000" b="1" dirty="0">
              <a:solidFill>
                <a:srgbClr val="2CB3EA"/>
              </a:solidFill>
              <a:latin typeface="Calibri" panose="020F0502020204030204" pitchFamily="34" charset="0"/>
              <a:cs typeface="Times New Roman" panose="02020603050405020304" pitchFamily="18" charset="0"/>
            </a:endParaRPr>
          </a:p>
          <a:p>
            <a:pPr lvl="0">
              <a:spcAft>
                <a:spcPts val="0"/>
              </a:spcAft>
              <a:tabLst>
                <a:tab pos="226695" algn="l"/>
                <a:tab pos="457200" algn="l"/>
              </a:tabLst>
            </a:pPr>
            <a:endParaRPr lang="nl-NL" sz="1000" b="1" dirty="0">
              <a:solidFill>
                <a:srgbClr val="2CB3EA"/>
              </a:solidFill>
              <a:latin typeface="Calibri" panose="020F0502020204030204" pitchFamily="34" charset="0"/>
              <a:cs typeface="Times New Roman" panose="02020603050405020304" pitchFamily="18" charset="0"/>
            </a:endParaRPr>
          </a:p>
          <a:p>
            <a:pPr marL="342900" lvl="0" indent="-342900">
              <a:spcAft>
                <a:spcPts val="0"/>
              </a:spcAft>
              <a:buFont typeface="Courier New" panose="02070309020205020404" pitchFamily="49" charset="0"/>
              <a:buChar char="o"/>
              <a:tabLst>
                <a:tab pos="226695" algn="l"/>
                <a:tab pos="457200" algn="l"/>
              </a:tabLst>
            </a:pPr>
            <a:r>
              <a:rPr lang="nl-NL" sz="2400" b="1" dirty="0">
                <a:latin typeface="Calibri" pitchFamily="34" charset="0"/>
              </a:rPr>
              <a:t>Interne functie: extra ondersteuning van hoog niveau</a:t>
            </a:r>
            <a:br>
              <a:rPr lang="nl-NL" sz="2400" b="1" dirty="0">
                <a:latin typeface="Calibri" pitchFamily="34" charset="0"/>
              </a:rPr>
            </a:br>
            <a:endParaRPr lang="nl-NL" sz="2400" b="1" dirty="0">
              <a:latin typeface="Calibri" pitchFamily="34" charset="0"/>
            </a:endParaRPr>
          </a:p>
          <a:p>
            <a:pPr marL="342900" lvl="0" indent="-342900">
              <a:spcAft>
                <a:spcPts val="0"/>
              </a:spcAft>
              <a:buFont typeface="Courier New" panose="02070309020205020404" pitchFamily="49" charset="0"/>
              <a:buChar char="o"/>
              <a:tabLst>
                <a:tab pos="226695" algn="l"/>
                <a:tab pos="457200" algn="l"/>
              </a:tabLst>
            </a:pPr>
            <a:r>
              <a:rPr lang="nl-NL" sz="2400" b="1" dirty="0">
                <a:latin typeface="Calibri" pitchFamily="34" charset="0"/>
              </a:rPr>
              <a:t>Externe functie =&gt; verbinding met en aansluiting bij het zorgcontinuüm:</a:t>
            </a:r>
          </a:p>
          <a:p>
            <a:pPr marL="800100" lvl="1" indent="-342900">
              <a:spcAft>
                <a:spcPts val="0"/>
              </a:spcAft>
              <a:buFont typeface="Wingdings" panose="05000000000000000000" pitchFamily="2" charset="2"/>
              <a:buChar char="Ø"/>
              <a:tabLst>
                <a:tab pos="226695" algn="l"/>
                <a:tab pos="457200" algn="l"/>
              </a:tabLst>
            </a:pPr>
            <a:r>
              <a:rPr lang="nl-NL" dirty="0">
                <a:latin typeface="Calibri" pitchFamily="34" charset="0"/>
              </a:rPr>
              <a:t>collectieve </a:t>
            </a:r>
            <a:r>
              <a:rPr lang="nl-NL" dirty="0" err="1">
                <a:latin typeface="Calibri" pitchFamily="34" charset="0"/>
              </a:rPr>
              <a:t>doelgroeparrangementen</a:t>
            </a:r>
            <a:r>
              <a:rPr lang="nl-NL" dirty="0">
                <a:latin typeface="Calibri" pitchFamily="34" charset="0"/>
              </a:rPr>
              <a:t> voor zittende leerlingen in niveau 5 </a:t>
            </a:r>
          </a:p>
          <a:p>
            <a:pPr marL="800100" lvl="1" indent="-342900">
              <a:spcAft>
                <a:spcPts val="0"/>
              </a:spcAft>
              <a:buFont typeface="Wingdings" panose="05000000000000000000" pitchFamily="2" charset="2"/>
              <a:buChar char="Ø"/>
              <a:tabLst>
                <a:tab pos="226695" algn="l"/>
                <a:tab pos="457200" algn="l"/>
              </a:tabLst>
            </a:pPr>
            <a:r>
              <a:rPr lang="nl-NL" dirty="0">
                <a:latin typeface="Calibri" pitchFamily="34" charset="0"/>
              </a:rPr>
              <a:t>versterking van de basisondersteuning door inzet </a:t>
            </a:r>
            <a:r>
              <a:rPr lang="nl-NL" dirty="0" err="1">
                <a:latin typeface="Calibri" pitchFamily="34" charset="0"/>
              </a:rPr>
              <a:t>outreachende</a:t>
            </a:r>
            <a:r>
              <a:rPr lang="nl-NL" dirty="0">
                <a:latin typeface="Calibri" pitchFamily="34" charset="0"/>
              </a:rPr>
              <a:t> maatwerkexpertise</a:t>
            </a:r>
            <a:r>
              <a:rPr lang="nl-NL" sz="2400" b="1" dirty="0">
                <a:latin typeface="Calibri" pitchFamily="34" charset="0"/>
              </a:rPr>
              <a:t/>
            </a:r>
            <a:br>
              <a:rPr lang="nl-NL" sz="2400" b="1" dirty="0">
                <a:latin typeface="Calibri" pitchFamily="34" charset="0"/>
              </a:rPr>
            </a:br>
            <a:r>
              <a:rPr lang="nl-NL" sz="2400" b="1" dirty="0">
                <a:latin typeface="Calibri" pitchFamily="34" charset="0"/>
              </a:rPr>
              <a:t> </a:t>
            </a:r>
          </a:p>
          <a:p>
            <a:pPr marL="342900" indent="-342900">
              <a:spcAft>
                <a:spcPts val="0"/>
              </a:spcAft>
              <a:buFont typeface="Courier New" panose="02070309020205020404" pitchFamily="49" charset="0"/>
              <a:buChar char="o"/>
              <a:tabLst>
                <a:tab pos="226695" algn="l"/>
                <a:tab pos="457200" algn="l"/>
              </a:tabLst>
            </a:pPr>
            <a:r>
              <a:rPr lang="nl-NL" sz="2400" b="1" dirty="0">
                <a:latin typeface="Calibri" pitchFamily="34" charset="0"/>
              </a:rPr>
              <a:t>Schakelfunctie tussen basis- en extra ondersteuning:</a:t>
            </a:r>
          </a:p>
          <a:p>
            <a:pPr marL="800100" lvl="1" indent="-342900">
              <a:spcAft>
                <a:spcPts val="0"/>
              </a:spcAft>
              <a:buFont typeface="Wingdings" panose="05000000000000000000" pitchFamily="2" charset="2"/>
              <a:buChar char="Ø"/>
              <a:tabLst>
                <a:tab pos="226695" algn="l"/>
                <a:tab pos="457200" algn="l"/>
              </a:tabLst>
            </a:pPr>
            <a:r>
              <a:rPr lang="nl-NL" dirty="0">
                <a:latin typeface="Calibri" pitchFamily="34" charset="0"/>
              </a:rPr>
              <a:t>toeleiding naar lichtere vormen van ondersteuning </a:t>
            </a:r>
          </a:p>
          <a:p>
            <a:pPr marL="800100" lvl="1" indent="-342900">
              <a:spcAft>
                <a:spcPts val="0"/>
              </a:spcAft>
              <a:buFont typeface="Wingdings" panose="05000000000000000000" pitchFamily="2" charset="2"/>
              <a:buChar char="Ø"/>
              <a:tabLst>
                <a:tab pos="226695" algn="l"/>
                <a:tab pos="457200" algn="l"/>
              </a:tabLst>
            </a:pPr>
            <a:r>
              <a:rPr lang="nl-NL" dirty="0">
                <a:latin typeface="Calibri" pitchFamily="34" charset="0"/>
              </a:rPr>
              <a:t>collectieve </a:t>
            </a:r>
            <a:r>
              <a:rPr lang="nl-NL" dirty="0" err="1">
                <a:latin typeface="Calibri" pitchFamily="34" charset="0"/>
              </a:rPr>
              <a:t>doelgroeparrangementen</a:t>
            </a:r>
            <a:r>
              <a:rPr lang="nl-NL" dirty="0">
                <a:latin typeface="Calibri" pitchFamily="34" charset="0"/>
              </a:rPr>
              <a:t> voor instroom </a:t>
            </a:r>
            <a:br>
              <a:rPr lang="nl-NL" dirty="0">
                <a:latin typeface="Calibri" pitchFamily="34" charset="0"/>
              </a:rPr>
            </a:br>
            <a:r>
              <a:rPr lang="nl-NL" dirty="0">
                <a:latin typeface="Calibri" pitchFamily="34" charset="0"/>
              </a:rPr>
              <a:t>vanuit zorg naar onderwijs (bv MKD/KDC/residentieel)</a:t>
            </a:r>
          </a:p>
          <a:p>
            <a:pPr marL="742950" lvl="1" indent="-285750">
              <a:buFont typeface="Courier New" panose="02070309020205020404" pitchFamily="49" charset="0"/>
              <a:buChar char="o"/>
              <a:tabLst>
                <a:tab pos="226695" algn="l"/>
              </a:tabLst>
            </a:pPr>
            <a:endParaRPr lang="nl-NL" sz="2400" b="1" dirty="0">
              <a:latin typeface="Calibri" pitchFamily="34" charset="0"/>
            </a:endParaRPr>
          </a:p>
        </p:txBody>
      </p:sp>
      <p:sp>
        <p:nvSpPr>
          <p:cNvPr id="7" name="Tekstvak 6"/>
          <p:cNvSpPr txBox="1"/>
          <p:nvPr/>
        </p:nvSpPr>
        <p:spPr>
          <a:xfrm>
            <a:off x="9117874" y="2020389"/>
            <a:ext cx="1062446" cy="827314"/>
          </a:xfrm>
          <a:prstGeom prst="rect">
            <a:avLst/>
          </a:prstGeom>
          <a:solidFill>
            <a:schemeClr val="bg1"/>
          </a:solidFill>
        </p:spPr>
        <p:txBody>
          <a:bodyPr wrap="square" rtlCol="0">
            <a:noAutofit/>
          </a:bodyPr>
          <a:lstStyle/>
          <a:p>
            <a:endParaRPr lang="nl-NL" dirty="0"/>
          </a:p>
        </p:txBody>
      </p:sp>
    </p:spTree>
    <p:extLst>
      <p:ext uri="{BB962C8B-B14F-4D97-AF65-F5344CB8AC3E}">
        <p14:creationId xmlns:p14="http://schemas.microsoft.com/office/powerpoint/2010/main" val="35715659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786</Words>
  <Application>Microsoft Office PowerPoint</Application>
  <PresentationFormat>Aangepast</PresentationFormat>
  <Paragraphs>249</Paragraphs>
  <Slides>23</Slides>
  <Notes>2</Notes>
  <HiddenSlides>0</HiddenSlides>
  <MMClips>0</MMClips>
  <ScaleCrop>false</ScaleCrop>
  <HeadingPairs>
    <vt:vector size="4" baseType="variant">
      <vt:variant>
        <vt:lpstr>Thema</vt:lpstr>
      </vt:variant>
      <vt:variant>
        <vt:i4>2</vt:i4>
      </vt:variant>
      <vt:variant>
        <vt:lpstr>Diatitels</vt:lpstr>
      </vt:variant>
      <vt:variant>
        <vt:i4>23</vt:i4>
      </vt:variant>
    </vt:vector>
  </HeadingPairs>
  <TitlesOfParts>
    <vt:vector size="25" baseType="lpstr">
      <vt:lpstr>Kantoorthema</vt:lpstr>
      <vt:lpstr>1_Kantoorthema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Spiegelparagraaf OPL en Jeugdbeleidsplan 2014 =&gt; 2019 =&gt; 2023</vt:lpstr>
      <vt:lpstr>PowerPoint-presentatie</vt:lpstr>
      <vt:lpstr>PowerPoint-presentatie</vt:lpstr>
      <vt:lpstr>PowerPoint-presentatie</vt:lpstr>
      <vt:lpstr>Ondersteuningscontinuüm onderwijs</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t.meijers</dc:creator>
  <cp:lastModifiedBy>Tiny Meijers</cp:lastModifiedBy>
  <cp:revision>289</cp:revision>
  <cp:lastPrinted>2019-04-11T06:47:28Z</cp:lastPrinted>
  <dcterms:created xsi:type="dcterms:W3CDTF">2015-01-11T20:38:06Z</dcterms:created>
  <dcterms:modified xsi:type="dcterms:W3CDTF">2019-04-18T09:00:24Z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0x010100815D595A7CF1A04CAF5E7D89D55DFC01</vt:lpwstr>
  </property>
</Properties>
</file>